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Lst>
  <p:notesMasterIdLst>
    <p:notesMasterId r:id="rId5"/>
  </p:notesMasterIdLst>
  <p:handoutMasterIdLst>
    <p:handoutMasterId r:id="rId45"/>
  </p:handoutMasterIdLst>
  <p:sldIdLst>
    <p:sldId id="3163" r:id="rId4"/>
    <p:sldId id="3164" r:id="rId6"/>
    <p:sldId id="3175" r:id="rId7"/>
    <p:sldId id="3165" r:id="rId8"/>
    <p:sldId id="3096" r:id="rId9"/>
    <p:sldId id="3092" r:id="rId10"/>
    <p:sldId id="3205" r:id="rId11"/>
    <p:sldId id="3206" r:id="rId12"/>
    <p:sldId id="3204" r:id="rId13"/>
    <p:sldId id="3207" r:id="rId14"/>
    <p:sldId id="3208" r:id="rId15"/>
    <p:sldId id="3209" r:id="rId16"/>
    <p:sldId id="3210" r:id="rId17"/>
    <p:sldId id="3211" r:id="rId18"/>
    <p:sldId id="3212" r:id="rId19"/>
    <p:sldId id="3213" r:id="rId20"/>
    <p:sldId id="3214" r:id="rId21"/>
    <p:sldId id="3215" r:id="rId22"/>
    <p:sldId id="3216" r:id="rId23"/>
    <p:sldId id="3218" r:id="rId24"/>
    <p:sldId id="3103" r:id="rId25"/>
    <p:sldId id="3219" r:id="rId26"/>
    <p:sldId id="3220" r:id="rId27"/>
    <p:sldId id="3221" r:id="rId28"/>
    <p:sldId id="3222" r:id="rId29"/>
    <p:sldId id="3223" r:id="rId30"/>
    <p:sldId id="3224" r:id="rId31"/>
    <p:sldId id="3225" r:id="rId32"/>
    <p:sldId id="3226" r:id="rId33"/>
    <p:sldId id="3227" r:id="rId34"/>
    <p:sldId id="3231" r:id="rId35"/>
    <p:sldId id="3228" r:id="rId36"/>
    <p:sldId id="3229" r:id="rId37"/>
    <p:sldId id="3230" r:id="rId38"/>
    <p:sldId id="3232" r:id="rId39"/>
    <p:sldId id="3233" r:id="rId40"/>
    <p:sldId id="3234" r:id="rId41"/>
    <p:sldId id="3238" r:id="rId42"/>
    <p:sldId id="3237" r:id="rId43"/>
    <p:sldId id="3235" r:id="rId44"/>
  </p:sldIdLst>
  <p:sldSz cx="12858750" cy="7232650"/>
  <p:notesSz cx="6858000" cy="9144000"/>
  <p:custDataLst>
    <p:tags r:id="rId4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13A52"/>
    <a:srgbClr val="0FC7D3"/>
    <a:srgbClr val="6B1686"/>
    <a:srgbClr val="00B369"/>
    <a:srgbClr val="1A8CE1"/>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1" autoAdjust="0"/>
    <p:restoredTop sz="92986" autoAdjust="0"/>
  </p:normalViewPr>
  <p:slideViewPr>
    <p:cSldViewPr>
      <p:cViewPr>
        <p:scale>
          <a:sx n="100" d="100"/>
          <a:sy n="100" d="100"/>
        </p:scale>
        <p:origin x="-228" y="-234"/>
      </p:cViewPr>
      <p:guideLst>
        <p:guide orient="horz" pos="328"/>
        <p:guide orient="horz" pos="4183"/>
        <p:guide pos="4050"/>
        <p:guide pos="555"/>
        <p:guide pos="7588"/>
        <p:guide pos="1339"/>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9" Type="http://schemas.openxmlformats.org/officeDocument/2006/relationships/tags" Target="tags/tag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26E6E3E-3512-CE45-9395-4096446CF108}" type="doc">
      <dgm:prSet loTypeId="" loCatId="" qsTypeId="urn:microsoft.com/office/officeart/2005/8/quickstyle/simple4" qsCatId="simple" csTypeId="urn:microsoft.com/office/officeart/2005/8/colors/accent1_2" csCatId="accent1" phldr="1"/>
      <dgm:spPr/>
      <dgm:t>
        <a:bodyPr/>
        <a:p>
          <a:endParaRPr lang="zh-CN" altLang="en-US"/>
        </a:p>
      </dgm:t>
    </dgm:pt>
    <dgm:pt modelId="{B580B798-4849-0C4F-B948-1CC705A33D2A}">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拍摄角度</a:t>
          </a:r>
          <a:r>
            <a:rPr sz="1800"/>
            <a:t/>
          </a:r>
          <a:endParaRPr sz="1800"/>
        </a:p>
      </dgm:t>
    </dgm:pt>
    <dgm:pt modelId="{BB212206-C001-0440-B175-36C68831D0EF}" cxnId="{D5B757AA-AF35-4421-B042-C4158A9C4AB4}" type="parTrans">
      <dgm:prSet/>
      <dgm:spPr/>
      <dgm:t>
        <a:bodyPr/>
        <a:p>
          <a:pPr algn="ctr"/>
          <a:endParaRPr lang="zh-CN" altLang="en-US"/>
        </a:p>
      </dgm:t>
    </dgm:pt>
    <dgm:pt modelId="{8E185C24-2EB5-EF44-B7C1-6ED51C6B9260}" cxnId="{D5B757AA-AF35-4421-B042-C4158A9C4AB4}" type="sibTrans">
      <dgm:prSet/>
      <dgm:spPr/>
      <dgm:t>
        <a:bodyPr/>
        <a:p>
          <a:pPr algn="ctr"/>
          <a:endParaRPr lang="zh-CN" altLang="en-US"/>
        </a:p>
      </dgm:t>
    </dgm:pt>
    <dgm:pt modelId="{6BA2BF5D-140F-E941-A569-7004C76BFA67}">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几何角度</a:t>
          </a:r>
          <a:r>
            <a:rPr sz="1800"/>
            <a:t/>
          </a:r>
          <a:endParaRPr sz="1800"/>
        </a:p>
      </dgm:t>
    </dgm:pt>
    <dgm:pt modelId="{CC6913CF-60F7-1F49-A3EB-27553B4F6EE6}" cxnId="{C83BAD0C-B8CA-4354-A461-1CB30F08753D}"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5F7A5C91-959A-E44D-85F7-042328AB6193}" cxnId="{C83BAD0C-B8CA-4354-A461-1CB30F08753D}" type="sibTrans">
      <dgm:prSet/>
      <dgm:spPr/>
      <dgm:t>
        <a:bodyPr/>
        <a:p>
          <a:pPr algn="ctr"/>
          <a:endParaRPr lang="zh-CN" altLang="en-US"/>
        </a:p>
      </dgm:t>
    </dgm:pt>
    <dgm:pt modelId="{4410CE7D-C7FA-7345-A6F9-36DFC3A96EC1}">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垂直方向角度</a:t>
          </a:r>
          <a:r>
            <a:rPr sz="1800"/>
            <a:t/>
          </a:r>
          <a:endParaRPr sz="1800"/>
        </a:p>
      </dgm:t>
    </dgm:pt>
    <dgm:pt modelId="{1D34E737-434F-E549-9217-736A8089B40E}" cxnId="{932B9D8B-2F5D-4AF9-BD1D-3B7FBBF6FF99}"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DF2F2C57-5300-944F-B0FA-47C413ADF8D6}" cxnId="{932B9D8B-2F5D-4AF9-BD1D-3B7FBBF6FF99}" type="sibTrans">
      <dgm:prSet/>
      <dgm:spPr/>
      <dgm:t>
        <a:bodyPr/>
        <a:p>
          <a:pPr algn="ctr"/>
          <a:endParaRPr lang="zh-CN" altLang="en-US"/>
        </a:p>
      </dgm:t>
    </dgm:pt>
    <dgm:pt modelId="{611C3FBA-DBF3-1740-8A6D-A683E42F0B6B}">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水平方向角度</a:t>
          </a:r>
          <a:r>
            <a:rPr sz="1800"/>
            <a:t/>
          </a:r>
          <a:endParaRPr sz="1800"/>
        </a:p>
      </dgm:t>
    </dgm:pt>
    <dgm:pt modelId="{41E787BC-7C6C-904A-B640-3BB689B1FD57}" cxnId="{E0C44ABF-B42B-4FF8-9245-EF0FDC3833E8}"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F0AA8DB9-DEC6-2647-9619-1389392691EE}" cxnId="{E0C44ABF-B42B-4FF8-9245-EF0FDC3833E8}" type="sibTrans">
      <dgm:prSet/>
      <dgm:spPr/>
      <dgm:t>
        <a:bodyPr/>
        <a:p>
          <a:pPr algn="ctr"/>
          <a:endParaRPr lang="zh-CN" altLang="en-US"/>
        </a:p>
      </dgm:t>
    </dgm:pt>
    <dgm:pt modelId="{EC549474-021F-F04E-ACEE-446E0B96F9A8}">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心理角度</a:t>
          </a:r>
          <a:r>
            <a:rPr sz="1800"/>
            <a:t/>
          </a:r>
          <a:endParaRPr sz="1800"/>
        </a:p>
      </dgm:t>
    </dgm:pt>
    <dgm:pt modelId="{D94B4301-C7B7-0D4A-ACFC-36C6B58797E5}" cxnId="{8A645CB9-C9A0-456F-8494-C798634433A9}"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96018DB6-13A3-2A4A-9E56-3A9357B02A43}" cxnId="{8A645CB9-C9A0-456F-8494-C798634433A9}" type="sibTrans">
      <dgm:prSet/>
      <dgm:spPr/>
      <dgm:t>
        <a:bodyPr/>
        <a:p>
          <a:pPr algn="ctr"/>
          <a:endParaRPr lang="zh-CN" altLang="en-US"/>
        </a:p>
      </dgm:t>
    </dgm:pt>
    <dgm:pt modelId="{07D87D12-7ED4-B24E-BB5E-DE2DCA99EFDC}">
      <dgm:prSet phldrT="[文本]"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客观角度</a:t>
          </a:r>
          <a:r>
            <a:rPr sz="1800"/>
            <a:t/>
          </a:r>
          <a:endParaRPr sz="1800"/>
        </a:p>
      </dgm:t>
    </dgm:pt>
    <dgm:pt modelId="{8AA4BCFF-BB65-894D-B4BF-2533759FAB84}" cxnId="{EBE7CA50-83AE-4526-BE05-D61B531C0E9B}"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1ED93ACA-D925-2A4E-A2D5-3B408F068D00}" cxnId="{EBE7CA50-83AE-4526-BE05-D61B531C0E9B}" type="sibTrans">
      <dgm:prSet/>
      <dgm:spPr/>
      <dgm:t>
        <a:bodyPr/>
        <a:p>
          <a:pPr algn="ctr"/>
          <a:endParaRPr lang="zh-CN" altLang="en-US"/>
        </a:p>
      </dgm:t>
    </dgm:pt>
    <dgm:pt modelId="{9C4284B8-3B92-A74E-9A8B-62C0F298477F}">
      <dgm:prSet phldr="0" custT="1"/>
      <dgm:spPr/>
      <dgm:t>
        <a:bodyPr vert="horz" wrap="square"/>
        <a:p>
          <a:pPr algn="ctr">
            <a:lnSpc>
              <a:spcPct val="100000"/>
            </a:lnSpc>
            <a:spcBef>
              <a:spcPct val="0"/>
            </a:spcBef>
            <a:spcAft>
              <a:spcPct val="35000"/>
            </a:spcAft>
          </a:pPr>
          <a:r>
            <a:rPr lang="zh-CN" altLang="en-US" sz="1800">
              <a:latin typeface="Songti SC" charset="-122"/>
              <a:ea typeface="Songti SC" charset="-122"/>
              <a:cs typeface="Songti SC" charset="-122"/>
            </a:rPr>
            <a:t>主观角度</a:t>
          </a:r>
          <a:r>
            <a:rPr sz="1800"/>
            <a:t/>
          </a:r>
          <a:endParaRPr sz="1800"/>
        </a:p>
      </dgm:t>
    </dgm:pt>
    <dgm:pt modelId="{BF5190CD-904E-A543-AA32-320597C2299F}" cxnId="{10DB8F5B-1336-4BFA-BBDA-32B7366E0499}" type="parTrans">
      <dgm:prSet phldr="0" custT="1"/>
      <dgm:spPr/>
      <dgm:t>
        <a:bodyPr vert="horz" wrap="square"/>
        <a:p>
          <a:pPr algn="ctr">
            <a:lnSpc>
              <a:spcPct val="100000"/>
            </a:lnSpc>
            <a:spcBef>
              <a:spcPct val="0"/>
            </a:spcBef>
            <a:spcAft>
              <a:spcPct val="35000"/>
            </a:spcAft>
          </a:pPr>
          <a:r>
            <a:rPr lang="zh-CN" altLang="en-US" sz="1800">
              <a:solidFill>
                <a:schemeClr val="tx1"/>
              </a:solidFill>
            </a:rPr>
            <a:t/>
          </a:r>
          <a:endParaRPr lang="zh-CN" altLang="en-US" sz="1800">
            <a:solidFill>
              <a:schemeClr val="tx1"/>
            </a:solidFill>
          </a:endParaRPr>
        </a:p>
      </dgm:t>
    </dgm:pt>
    <dgm:pt modelId="{0EB3E8BF-794D-974F-9060-A664859482CE}" cxnId="{10DB8F5B-1336-4BFA-BBDA-32B7366E0499}" type="sibTrans">
      <dgm:prSet/>
      <dgm:spPr/>
      <dgm:t>
        <a:bodyPr/>
        <a:p>
          <a:pPr algn="ctr"/>
          <a:endParaRPr lang="zh-CN" altLang="en-US"/>
        </a:p>
      </dgm:t>
    </dgm:pt>
    <dgm:pt modelId="{CADCD978-E156-C84E-AD1D-1AEB4C5EE493}" type="pres">
      <dgm:prSet presAssocID="{726E6E3E-3512-CE45-9395-4096446CF108}" presName="diagram" presStyleCnt="0">
        <dgm:presLayoutVars>
          <dgm:chPref val="1"/>
          <dgm:dir/>
          <dgm:animOne val="branch"/>
          <dgm:animLvl val="lvl"/>
          <dgm:resizeHandles val="exact"/>
        </dgm:presLayoutVars>
      </dgm:prSet>
      <dgm:spPr/>
      <dgm:t>
        <a:bodyPr/>
        <a:p>
          <a:endParaRPr lang="zh-CN" altLang="en-US"/>
        </a:p>
      </dgm:t>
    </dgm:pt>
    <dgm:pt modelId="{AFC622A7-8938-B548-B2B3-05D80EC2A5FA}" type="pres">
      <dgm:prSet presAssocID="{B580B798-4849-0C4F-B948-1CC705A33D2A}" presName="root1" presStyleCnt="0"/>
      <dgm:spPr/>
    </dgm:pt>
    <dgm:pt modelId="{74BA3249-CF19-E64B-92A1-4C026997140B}" type="pres">
      <dgm:prSet presAssocID="{B580B798-4849-0C4F-B948-1CC705A33D2A}" presName="LevelOneTextNode" presStyleLbl="node0" presStyleIdx="0" presStyleCnt="1" custScaleY="51862">
        <dgm:presLayoutVars>
          <dgm:chPref val="3"/>
        </dgm:presLayoutVars>
      </dgm:prSet>
      <dgm:spPr/>
      <dgm:t>
        <a:bodyPr/>
        <a:p>
          <a:endParaRPr lang="zh-CN" altLang="en-US"/>
        </a:p>
      </dgm:t>
    </dgm:pt>
    <dgm:pt modelId="{C10C7BA2-3B1A-F743-A8D0-4D981568F23F}" type="pres">
      <dgm:prSet presAssocID="{B580B798-4849-0C4F-B948-1CC705A33D2A}" presName="level2hierChild" presStyleCnt="0"/>
      <dgm:spPr/>
    </dgm:pt>
    <dgm:pt modelId="{CA545774-FF96-E045-878C-724C70D2E85D}" type="pres">
      <dgm:prSet presAssocID="{CC6913CF-60F7-1F49-A3EB-27553B4F6EE6}" presName="conn2-1" presStyleLbl="parChTrans1D2" presStyleIdx="0" presStyleCnt="2"/>
      <dgm:spPr/>
      <dgm:t>
        <a:bodyPr/>
        <a:p>
          <a:endParaRPr lang="zh-CN" altLang="en-US"/>
        </a:p>
      </dgm:t>
    </dgm:pt>
    <dgm:pt modelId="{2120FEFD-AD02-0F44-B37D-A8B95ABA9871}" type="pres">
      <dgm:prSet presAssocID="{CC6913CF-60F7-1F49-A3EB-27553B4F6EE6}" presName="connTx" presStyleCnt="0"/>
      <dgm:spPr/>
      <dgm:t>
        <a:bodyPr/>
        <a:p>
          <a:endParaRPr lang="zh-CN" altLang="en-US"/>
        </a:p>
      </dgm:t>
    </dgm:pt>
    <dgm:pt modelId="{89A1163A-AF12-4A4C-94D4-D2CF92F9B42E}" type="pres">
      <dgm:prSet presAssocID="{6BA2BF5D-140F-E941-A569-7004C76BFA67}" presName="root2" presStyleCnt="0"/>
      <dgm:spPr/>
    </dgm:pt>
    <dgm:pt modelId="{CB65B6B8-28CA-574C-814E-3D5A5909399C}" type="pres">
      <dgm:prSet presAssocID="{6BA2BF5D-140F-E941-A569-7004C76BFA67}" presName="LevelTwoTextNode" presStyleLbl="node2" presStyleIdx="0" presStyleCnt="2" custScaleY="51862" custLinFactNeighborX="306" custLinFactNeighborY="5022">
        <dgm:presLayoutVars>
          <dgm:chPref val="3"/>
        </dgm:presLayoutVars>
      </dgm:prSet>
      <dgm:spPr/>
      <dgm:t>
        <a:bodyPr/>
        <a:p>
          <a:endParaRPr lang="zh-CN" altLang="en-US"/>
        </a:p>
      </dgm:t>
    </dgm:pt>
    <dgm:pt modelId="{F6F540CE-8B10-FD43-BC3C-21D1CE698CA0}" type="pres">
      <dgm:prSet presAssocID="{6BA2BF5D-140F-E941-A569-7004C76BFA67}" presName="level3hierChild" presStyleCnt="0"/>
      <dgm:spPr/>
    </dgm:pt>
    <dgm:pt modelId="{6455F027-0ED1-A445-BB81-AB1B78A244D2}" type="pres">
      <dgm:prSet presAssocID="{1D34E737-434F-E549-9217-736A8089B40E}" presName="conn2-1" presStyleLbl="parChTrans1D3" presStyleIdx="0" presStyleCnt="4"/>
      <dgm:spPr/>
      <dgm:t>
        <a:bodyPr/>
        <a:p>
          <a:endParaRPr lang="zh-CN" altLang="en-US"/>
        </a:p>
      </dgm:t>
    </dgm:pt>
    <dgm:pt modelId="{83C0C93A-A143-0E40-82E4-58B55ABC666F}" type="pres">
      <dgm:prSet presAssocID="{1D34E737-434F-E549-9217-736A8089B40E}" presName="connTx" presStyleCnt="0"/>
      <dgm:spPr/>
      <dgm:t>
        <a:bodyPr/>
        <a:p>
          <a:endParaRPr lang="zh-CN" altLang="en-US"/>
        </a:p>
      </dgm:t>
    </dgm:pt>
    <dgm:pt modelId="{C67DFDF3-49DE-094D-A315-7DB1572BD2CD}" type="pres">
      <dgm:prSet presAssocID="{4410CE7D-C7FA-7345-A6F9-36DFC3A96EC1}" presName="root2" presStyleCnt="0"/>
      <dgm:spPr/>
    </dgm:pt>
    <dgm:pt modelId="{00D6BEC5-7E37-CE4A-ACD6-A486F75419CB}" type="pres">
      <dgm:prSet presAssocID="{4410CE7D-C7FA-7345-A6F9-36DFC3A96EC1}" presName="LevelTwoTextNode" presStyleLbl="node3" presStyleIdx="0" presStyleCnt="4" custScaleY="45528">
        <dgm:presLayoutVars>
          <dgm:chPref val="3"/>
        </dgm:presLayoutVars>
      </dgm:prSet>
      <dgm:spPr/>
      <dgm:t>
        <a:bodyPr/>
        <a:p>
          <a:endParaRPr lang="zh-CN" altLang="en-US"/>
        </a:p>
      </dgm:t>
    </dgm:pt>
    <dgm:pt modelId="{204A22EC-422A-674F-A22F-8E5DBDC6B58D}" type="pres">
      <dgm:prSet presAssocID="{4410CE7D-C7FA-7345-A6F9-36DFC3A96EC1}" presName="level3hierChild" presStyleCnt="0"/>
      <dgm:spPr/>
    </dgm:pt>
    <dgm:pt modelId="{BFD4C088-F939-BB49-82A6-D8D8FE12603D}" type="pres">
      <dgm:prSet presAssocID="{41E787BC-7C6C-904A-B640-3BB689B1FD57}" presName="conn2-1" presStyleLbl="parChTrans1D3" presStyleIdx="1" presStyleCnt="4"/>
      <dgm:spPr/>
      <dgm:t>
        <a:bodyPr/>
        <a:p>
          <a:endParaRPr lang="zh-CN" altLang="en-US"/>
        </a:p>
      </dgm:t>
    </dgm:pt>
    <dgm:pt modelId="{AFEFCC16-829E-1B48-B92B-A5EFF8DA5784}" type="pres">
      <dgm:prSet presAssocID="{41E787BC-7C6C-904A-B640-3BB689B1FD57}" presName="connTx" presStyleCnt="0"/>
      <dgm:spPr/>
      <dgm:t>
        <a:bodyPr/>
        <a:p>
          <a:endParaRPr lang="zh-CN" altLang="en-US"/>
        </a:p>
      </dgm:t>
    </dgm:pt>
    <dgm:pt modelId="{5403D3F1-DD0A-594C-92B7-BCB9009AB935}" type="pres">
      <dgm:prSet presAssocID="{611C3FBA-DBF3-1740-8A6D-A683E42F0B6B}" presName="root2" presStyleCnt="0"/>
      <dgm:spPr/>
    </dgm:pt>
    <dgm:pt modelId="{010D2149-3CE7-AE49-BAE4-2ADEF7E895A3}" type="pres">
      <dgm:prSet presAssocID="{611C3FBA-DBF3-1740-8A6D-A683E42F0B6B}" presName="LevelTwoTextNode" presStyleLbl="node3" presStyleIdx="1" presStyleCnt="4" custScaleY="41521">
        <dgm:presLayoutVars>
          <dgm:chPref val="3"/>
        </dgm:presLayoutVars>
      </dgm:prSet>
      <dgm:spPr/>
      <dgm:t>
        <a:bodyPr/>
        <a:p>
          <a:endParaRPr lang="zh-CN" altLang="en-US"/>
        </a:p>
      </dgm:t>
    </dgm:pt>
    <dgm:pt modelId="{EF8E6DA1-974C-F746-A909-6C4B6B37BAF6}" type="pres">
      <dgm:prSet presAssocID="{611C3FBA-DBF3-1740-8A6D-A683E42F0B6B}" presName="level3hierChild" presStyleCnt="0"/>
      <dgm:spPr/>
    </dgm:pt>
    <dgm:pt modelId="{D8587047-F6C8-444E-A84C-776DCDCB7C06}" type="pres">
      <dgm:prSet presAssocID="{D94B4301-C7B7-0D4A-ACFC-36C6B58797E5}" presName="conn2-1" presStyleLbl="parChTrans1D2" presStyleIdx="1" presStyleCnt="2"/>
      <dgm:spPr/>
      <dgm:t>
        <a:bodyPr/>
        <a:p>
          <a:endParaRPr lang="zh-CN" altLang="en-US"/>
        </a:p>
      </dgm:t>
    </dgm:pt>
    <dgm:pt modelId="{0303FD8E-BAD5-ED41-9E0C-85A14521B319}" type="pres">
      <dgm:prSet presAssocID="{D94B4301-C7B7-0D4A-ACFC-36C6B58797E5}" presName="connTx" presStyleCnt="0"/>
      <dgm:spPr/>
      <dgm:t>
        <a:bodyPr/>
        <a:p>
          <a:endParaRPr lang="zh-CN" altLang="en-US"/>
        </a:p>
      </dgm:t>
    </dgm:pt>
    <dgm:pt modelId="{CA36418E-9249-AF49-81E2-E09DF8331239}" type="pres">
      <dgm:prSet presAssocID="{EC549474-021F-F04E-ACEE-446E0B96F9A8}" presName="root2" presStyleCnt="0"/>
      <dgm:spPr/>
    </dgm:pt>
    <dgm:pt modelId="{7D2B3FB4-41CB-044F-B39A-ED58FAFCF048}" type="pres">
      <dgm:prSet presAssocID="{EC549474-021F-F04E-ACEE-446E0B96F9A8}" presName="LevelTwoTextNode" presStyleLbl="node2" presStyleIdx="1" presStyleCnt="2" custScaleY="51862">
        <dgm:presLayoutVars>
          <dgm:chPref val="3"/>
        </dgm:presLayoutVars>
      </dgm:prSet>
      <dgm:spPr/>
      <dgm:t>
        <a:bodyPr/>
        <a:p>
          <a:endParaRPr lang="zh-CN" altLang="en-US"/>
        </a:p>
      </dgm:t>
    </dgm:pt>
    <dgm:pt modelId="{444B141F-D7E7-314F-A158-EC0760BA3FF9}" type="pres">
      <dgm:prSet presAssocID="{EC549474-021F-F04E-ACEE-446E0B96F9A8}" presName="level3hierChild" presStyleCnt="0"/>
      <dgm:spPr/>
    </dgm:pt>
    <dgm:pt modelId="{7CE07787-1D8B-C049-A0CD-1329EEF6E884}" type="pres">
      <dgm:prSet presAssocID="{8AA4BCFF-BB65-894D-B4BF-2533759FAB84}" presName="conn2-1" presStyleLbl="parChTrans1D3" presStyleIdx="2" presStyleCnt="4"/>
      <dgm:spPr/>
      <dgm:t>
        <a:bodyPr/>
        <a:p>
          <a:endParaRPr lang="zh-CN" altLang="en-US"/>
        </a:p>
      </dgm:t>
    </dgm:pt>
    <dgm:pt modelId="{3D2AD18F-F340-2648-B1DE-5F0D4AFB8343}" type="pres">
      <dgm:prSet presAssocID="{8AA4BCFF-BB65-894D-B4BF-2533759FAB84}" presName="connTx" presStyleCnt="0"/>
      <dgm:spPr/>
      <dgm:t>
        <a:bodyPr/>
        <a:p>
          <a:endParaRPr lang="zh-CN" altLang="en-US"/>
        </a:p>
      </dgm:t>
    </dgm:pt>
    <dgm:pt modelId="{35F3BDE4-6518-3441-9350-D51FE4E17FF9}" type="pres">
      <dgm:prSet presAssocID="{07D87D12-7ED4-B24E-BB5E-DE2DCA99EFDC}" presName="root2" presStyleCnt="0"/>
      <dgm:spPr/>
    </dgm:pt>
    <dgm:pt modelId="{42BFB6D5-77C5-AB46-A599-2332DB04CE34}" type="pres">
      <dgm:prSet presAssocID="{07D87D12-7ED4-B24E-BB5E-DE2DCA99EFDC}" presName="LevelTwoTextNode" presStyleLbl="node3" presStyleIdx="2" presStyleCnt="4" custScaleY="41521">
        <dgm:presLayoutVars>
          <dgm:chPref val="3"/>
        </dgm:presLayoutVars>
      </dgm:prSet>
      <dgm:spPr/>
      <dgm:t>
        <a:bodyPr/>
        <a:p>
          <a:endParaRPr lang="zh-CN" altLang="en-US"/>
        </a:p>
      </dgm:t>
    </dgm:pt>
    <dgm:pt modelId="{A0C5250E-002B-CA4F-A605-DA5DDB43B33E}" type="pres">
      <dgm:prSet presAssocID="{07D87D12-7ED4-B24E-BB5E-DE2DCA99EFDC}" presName="level3hierChild" presStyleCnt="0"/>
      <dgm:spPr/>
    </dgm:pt>
    <dgm:pt modelId="{A66BFA1A-C1DC-A444-8568-D1CFE8AB41C0}" type="pres">
      <dgm:prSet presAssocID="{BF5190CD-904E-A543-AA32-320597C2299F}" presName="conn2-1" presStyleLbl="parChTrans1D3" presStyleIdx="3" presStyleCnt="4"/>
      <dgm:spPr/>
      <dgm:t>
        <a:bodyPr/>
        <a:p>
          <a:endParaRPr lang="zh-CN" altLang="en-US"/>
        </a:p>
      </dgm:t>
    </dgm:pt>
    <dgm:pt modelId="{5C300C2F-06ED-5C4C-B3AF-B32F4F8A41FE}" type="pres">
      <dgm:prSet presAssocID="{BF5190CD-904E-A543-AA32-320597C2299F}" presName="connTx" presStyleCnt="0"/>
      <dgm:spPr/>
      <dgm:t>
        <a:bodyPr/>
        <a:p>
          <a:endParaRPr lang="zh-CN" altLang="en-US"/>
        </a:p>
      </dgm:t>
    </dgm:pt>
    <dgm:pt modelId="{04CAC8DC-EA51-CB44-A9D4-8C3D81A87055}" type="pres">
      <dgm:prSet presAssocID="{9C4284B8-3B92-A74E-9A8B-62C0F298477F}" presName="root2" presStyleCnt="0"/>
      <dgm:spPr/>
    </dgm:pt>
    <dgm:pt modelId="{0C08904C-BC2C-0249-9372-AA63475E122D}" type="pres">
      <dgm:prSet presAssocID="{9C4284B8-3B92-A74E-9A8B-62C0F298477F}" presName="LevelTwoTextNode" presStyleLbl="node3" presStyleIdx="3" presStyleCnt="4" custScaleY="41521">
        <dgm:presLayoutVars>
          <dgm:chPref val="3"/>
        </dgm:presLayoutVars>
      </dgm:prSet>
      <dgm:spPr/>
      <dgm:t>
        <a:bodyPr/>
        <a:p>
          <a:endParaRPr lang="zh-CN" altLang="en-US"/>
        </a:p>
      </dgm:t>
    </dgm:pt>
    <dgm:pt modelId="{25152FC7-C6D1-8549-AA5C-377608B27CE3}" type="pres">
      <dgm:prSet presAssocID="{9C4284B8-3B92-A74E-9A8B-62C0F298477F}" presName="level3hierChild" presStyleCnt="0"/>
      <dgm:spPr/>
    </dgm:pt>
  </dgm:ptLst>
  <dgm:cxnLst>
    <dgm:cxn modelId="{D5B757AA-AF35-4421-B042-C4158A9C4AB4}" srcId="{726E6E3E-3512-CE45-9395-4096446CF108}" destId="{B580B798-4849-0C4F-B948-1CC705A33D2A}" srcOrd="0" destOrd="0" parTransId="{BB212206-C001-0440-B175-36C68831D0EF}" sibTransId="{8E185C24-2EB5-EF44-B7C1-6ED51C6B9260}"/>
    <dgm:cxn modelId="{C83BAD0C-B8CA-4354-A461-1CB30F08753D}" srcId="{B580B798-4849-0C4F-B948-1CC705A33D2A}" destId="{6BA2BF5D-140F-E941-A569-7004C76BFA67}" srcOrd="0" destOrd="0" parTransId="{CC6913CF-60F7-1F49-A3EB-27553B4F6EE6}" sibTransId="{5F7A5C91-959A-E44D-85F7-042328AB6193}"/>
    <dgm:cxn modelId="{932B9D8B-2F5D-4AF9-BD1D-3B7FBBF6FF99}" srcId="{6BA2BF5D-140F-E941-A569-7004C76BFA67}" destId="{4410CE7D-C7FA-7345-A6F9-36DFC3A96EC1}" srcOrd="0" destOrd="0" parTransId="{1D34E737-434F-E549-9217-736A8089B40E}" sibTransId="{DF2F2C57-5300-944F-B0FA-47C413ADF8D6}"/>
    <dgm:cxn modelId="{E0C44ABF-B42B-4FF8-9245-EF0FDC3833E8}" srcId="{6BA2BF5D-140F-E941-A569-7004C76BFA67}" destId="{611C3FBA-DBF3-1740-8A6D-A683E42F0B6B}" srcOrd="1" destOrd="0" parTransId="{41E787BC-7C6C-904A-B640-3BB689B1FD57}" sibTransId="{F0AA8DB9-DEC6-2647-9619-1389392691EE}"/>
    <dgm:cxn modelId="{8A645CB9-C9A0-456F-8494-C798634433A9}" srcId="{B580B798-4849-0C4F-B948-1CC705A33D2A}" destId="{EC549474-021F-F04E-ACEE-446E0B96F9A8}" srcOrd="1" destOrd="0" parTransId="{D94B4301-C7B7-0D4A-ACFC-36C6B58797E5}" sibTransId="{96018DB6-13A3-2A4A-9E56-3A9357B02A43}"/>
    <dgm:cxn modelId="{EBE7CA50-83AE-4526-BE05-D61B531C0E9B}" srcId="{EC549474-021F-F04E-ACEE-446E0B96F9A8}" destId="{07D87D12-7ED4-B24E-BB5E-DE2DCA99EFDC}" srcOrd="0" destOrd="1" parTransId="{8AA4BCFF-BB65-894D-B4BF-2533759FAB84}" sibTransId="{1ED93ACA-D925-2A4E-A2D5-3B408F068D00}"/>
    <dgm:cxn modelId="{10DB8F5B-1336-4BFA-BBDA-32B7366E0499}" srcId="{EC549474-021F-F04E-ACEE-446E0B96F9A8}" destId="{9C4284B8-3B92-A74E-9A8B-62C0F298477F}" srcOrd="1" destOrd="1" parTransId="{BF5190CD-904E-A543-AA32-320597C2299F}" sibTransId="{0EB3E8BF-794D-974F-9060-A664859482CE}"/>
    <dgm:cxn modelId="{265C3532-E309-4471-B0F3-8B76FAA8EC10}" type="presOf" srcId="{726E6E3E-3512-CE45-9395-4096446CF108}" destId="{CADCD978-E156-C84E-AD1D-1AEB4C5EE493}" srcOrd="0" destOrd="0" presId="urn:microsoft.com/office/officeart/2005/8/layout/hierarchy2"/>
    <dgm:cxn modelId="{5F5B8A59-5E37-4EA4-BA8B-F18C1B05A468}" type="presParOf" srcId="{CADCD978-E156-C84E-AD1D-1AEB4C5EE493}" destId="{AFC622A7-8938-B548-B2B3-05D80EC2A5FA}" srcOrd="0" destOrd="0" presId="urn:microsoft.com/office/officeart/2005/8/layout/hierarchy2"/>
    <dgm:cxn modelId="{4F7F8476-95F4-413F-A1FB-25A0E3BF6D4C}" type="presParOf" srcId="{AFC622A7-8938-B548-B2B3-05D80EC2A5FA}" destId="{74BA3249-CF19-E64B-92A1-4C026997140B}" srcOrd="0" destOrd="0" presId="urn:microsoft.com/office/officeart/2005/8/layout/hierarchy2"/>
    <dgm:cxn modelId="{2F1B3467-AF89-454C-9F51-5A6995D09900}" type="presOf" srcId="{B580B798-4849-0C4F-B948-1CC705A33D2A}" destId="{74BA3249-CF19-E64B-92A1-4C026997140B}" srcOrd="0" destOrd="0" presId="urn:microsoft.com/office/officeart/2005/8/layout/hierarchy2"/>
    <dgm:cxn modelId="{967FF194-2BCF-4763-B782-F262383C6B36}" type="presParOf" srcId="{AFC622A7-8938-B548-B2B3-05D80EC2A5FA}" destId="{C10C7BA2-3B1A-F743-A8D0-4D981568F23F}" srcOrd="1" destOrd="0" presId="urn:microsoft.com/office/officeart/2005/8/layout/hierarchy2"/>
    <dgm:cxn modelId="{24CE9C9F-A286-4B43-B76F-5E108168CF68}" type="presParOf" srcId="{C10C7BA2-3B1A-F743-A8D0-4D981568F23F}" destId="{CA545774-FF96-E045-878C-724C70D2E85D}" srcOrd="0" destOrd="1" presId="urn:microsoft.com/office/officeart/2005/8/layout/hierarchy2"/>
    <dgm:cxn modelId="{15FCDD52-DD56-41AB-8136-81DFC3E61E92}" type="presOf" srcId="{CC6913CF-60F7-1F49-A3EB-27553B4F6EE6}" destId="{CA545774-FF96-E045-878C-724C70D2E85D}" srcOrd="0" destOrd="0" presId="urn:microsoft.com/office/officeart/2005/8/layout/hierarchy2"/>
    <dgm:cxn modelId="{5AFED6AD-55B5-4CF6-AE03-C275CEE4A6F5}" type="presParOf" srcId="{CA545774-FF96-E045-878C-724C70D2E85D}" destId="{2120FEFD-AD02-0F44-B37D-A8B95ABA9871}" srcOrd="0" destOrd="0" presId="urn:microsoft.com/office/officeart/2005/8/layout/hierarchy2"/>
    <dgm:cxn modelId="{AA1E144E-8FA1-4B6B-AA76-44C056613FF5}" type="presOf" srcId="{CC6913CF-60F7-1F49-A3EB-27553B4F6EE6}" destId="{2120FEFD-AD02-0F44-B37D-A8B95ABA9871}" srcOrd="1" destOrd="0" presId="urn:microsoft.com/office/officeart/2005/8/layout/hierarchy2"/>
    <dgm:cxn modelId="{CAB6C539-5A02-41AF-BA10-0454C4115085}" type="presParOf" srcId="{C10C7BA2-3B1A-F743-A8D0-4D981568F23F}" destId="{89A1163A-AF12-4A4C-94D4-D2CF92F9B42E}" srcOrd="1" destOrd="1" presId="urn:microsoft.com/office/officeart/2005/8/layout/hierarchy2"/>
    <dgm:cxn modelId="{9AFBAEBC-9257-4CEE-8BC0-106855B04AEE}" type="presParOf" srcId="{89A1163A-AF12-4A4C-94D4-D2CF92F9B42E}" destId="{CB65B6B8-28CA-574C-814E-3D5A5909399C}" srcOrd="0" destOrd="1" presId="urn:microsoft.com/office/officeart/2005/8/layout/hierarchy2"/>
    <dgm:cxn modelId="{819285B4-CCF9-4626-9D19-F01D366EE27A}" type="presOf" srcId="{6BA2BF5D-140F-E941-A569-7004C76BFA67}" destId="{CB65B6B8-28CA-574C-814E-3D5A5909399C}" srcOrd="0" destOrd="0" presId="urn:microsoft.com/office/officeart/2005/8/layout/hierarchy2"/>
    <dgm:cxn modelId="{63EDA31C-7407-43BF-AFD7-47B4A0447422}" type="presParOf" srcId="{89A1163A-AF12-4A4C-94D4-D2CF92F9B42E}" destId="{F6F540CE-8B10-FD43-BC3C-21D1CE698CA0}" srcOrd="1" destOrd="1" presId="urn:microsoft.com/office/officeart/2005/8/layout/hierarchy2"/>
    <dgm:cxn modelId="{77351A2E-B022-4FF0-BB25-C096DC7AE692}" type="presParOf" srcId="{F6F540CE-8B10-FD43-BC3C-21D1CE698CA0}" destId="{6455F027-0ED1-A445-BB81-AB1B78A244D2}" srcOrd="0" destOrd="1" presId="urn:microsoft.com/office/officeart/2005/8/layout/hierarchy2"/>
    <dgm:cxn modelId="{2A8ABE24-0FDF-4C19-88BC-63A15AE527C6}" type="presOf" srcId="{1D34E737-434F-E549-9217-736A8089B40E}" destId="{6455F027-0ED1-A445-BB81-AB1B78A244D2}" srcOrd="0" destOrd="0" presId="urn:microsoft.com/office/officeart/2005/8/layout/hierarchy2"/>
    <dgm:cxn modelId="{866EAEA4-A612-48AD-9910-8D1B7D7EE0DA}" type="presParOf" srcId="{6455F027-0ED1-A445-BB81-AB1B78A244D2}" destId="{83C0C93A-A143-0E40-82E4-58B55ABC666F}" srcOrd="0" destOrd="0" presId="urn:microsoft.com/office/officeart/2005/8/layout/hierarchy2"/>
    <dgm:cxn modelId="{821CC08C-93A4-49F7-BB78-EFCD4B8AB9A1}" type="presOf" srcId="{1D34E737-434F-E549-9217-736A8089B40E}" destId="{83C0C93A-A143-0E40-82E4-58B55ABC666F}" srcOrd="1" destOrd="0" presId="urn:microsoft.com/office/officeart/2005/8/layout/hierarchy2"/>
    <dgm:cxn modelId="{ECF2AE8E-C59E-445C-B796-0D15206F9D3C}" type="presParOf" srcId="{F6F540CE-8B10-FD43-BC3C-21D1CE698CA0}" destId="{C67DFDF3-49DE-094D-A315-7DB1572BD2CD}" srcOrd="1" destOrd="1" presId="urn:microsoft.com/office/officeart/2005/8/layout/hierarchy2"/>
    <dgm:cxn modelId="{F9C51FE8-E5BE-49B2-A3D9-0F42BD4157D6}" type="presParOf" srcId="{C67DFDF3-49DE-094D-A315-7DB1572BD2CD}" destId="{00D6BEC5-7E37-CE4A-ACD6-A486F75419CB}" srcOrd="0" destOrd="1" presId="urn:microsoft.com/office/officeart/2005/8/layout/hierarchy2"/>
    <dgm:cxn modelId="{524E1A77-E4F3-42C3-9E0C-499983F36907}" type="presOf" srcId="{4410CE7D-C7FA-7345-A6F9-36DFC3A96EC1}" destId="{00D6BEC5-7E37-CE4A-ACD6-A486F75419CB}" srcOrd="0" destOrd="0" presId="urn:microsoft.com/office/officeart/2005/8/layout/hierarchy2"/>
    <dgm:cxn modelId="{D13177E3-96E8-4049-AC45-B0BAFB863619}" type="presParOf" srcId="{C67DFDF3-49DE-094D-A315-7DB1572BD2CD}" destId="{204A22EC-422A-674F-A22F-8E5DBDC6B58D}" srcOrd="1" destOrd="1" presId="urn:microsoft.com/office/officeart/2005/8/layout/hierarchy2"/>
    <dgm:cxn modelId="{A74DC2CA-E6F0-47A4-AA1A-71130D2F65EB}" type="presParOf" srcId="{F6F540CE-8B10-FD43-BC3C-21D1CE698CA0}" destId="{BFD4C088-F939-BB49-82A6-D8D8FE12603D}" srcOrd="2" destOrd="1" presId="urn:microsoft.com/office/officeart/2005/8/layout/hierarchy2"/>
    <dgm:cxn modelId="{3D661DF4-347A-45EB-A864-E8D1D4063C90}" type="presOf" srcId="{41E787BC-7C6C-904A-B640-3BB689B1FD57}" destId="{BFD4C088-F939-BB49-82A6-D8D8FE12603D}" srcOrd="0" destOrd="0" presId="urn:microsoft.com/office/officeart/2005/8/layout/hierarchy2"/>
    <dgm:cxn modelId="{EB7ABD68-3DFF-4795-8AE0-BBFE1AEA1E32}" type="presParOf" srcId="{BFD4C088-F939-BB49-82A6-D8D8FE12603D}" destId="{AFEFCC16-829E-1B48-B92B-A5EFF8DA5784}" srcOrd="0" destOrd="2" presId="urn:microsoft.com/office/officeart/2005/8/layout/hierarchy2"/>
    <dgm:cxn modelId="{A350F12A-7B5A-442D-B708-74871689C8CF}" type="presOf" srcId="{41E787BC-7C6C-904A-B640-3BB689B1FD57}" destId="{AFEFCC16-829E-1B48-B92B-A5EFF8DA5784}" srcOrd="1" destOrd="0" presId="urn:microsoft.com/office/officeart/2005/8/layout/hierarchy2"/>
    <dgm:cxn modelId="{44575099-227C-4A4E-BD32-07EF5DFFF44A}" type="presParOf" srcId="{F6F540CE-8B10-FD43-BC3C-21D1CE698CA0}" destId="{5403D3F1-DD0A-594C-92B7-BCB9009AB935}" srcOrd="3" destOrd="1" presId="urn:microsoft.com/office/officeart/2005/8/layout/hierarchy2"/>
    <dgm:cxn modelId="{B413BFDB-FF9E-476E-A0FD-618D3099768D}" type="presParOf" srcId="{5403D3F1-DD0A-594C-92B7-BCB9009AB935}" destId="{010D2149-3CE7-AE49-BAE4-2ADEF7E895A3}" srcOrd="0" destOrd="3" presId="urn:microsoft.com/office/officeart/2005/8/layout/hierarchy2"/>
    <dgm:cxn modelId="{3E20B7E3-FA6A-4DFC-A559-1F6128C44FB0}" type="presOf" srcId="{611C3FBA-DBF3-1740-8A6D-A683E42F0B6B}" destId="{010D2149-3CE7-AE49-BAE4-2ADEF7E895A3}" srcOrd="0" destOrd="0" presId="urn:microsoft.com/office/officeart/2005/8/layout/hierarchy2"/>
    <dgm:cxn modelId="{756D4124-4B94-4CD8-96DF-C7FAA14418B0}" type="presParOf" srcId="{5403D3F1-DD0A-594C-92B7-BCB9009AB935}" destId="{EF8E6DA1-974C-F746-A909-6C4B6B37BAF6}" srcOrd="1" destOrd="3" presId="urn:microsoft.com/office/officeart/2005/8/layout/hierarchy2"/>
    <dgm:cxn modelId="{64F76D62-9B35-47E5-A323-1A37B14D8388}" type="presParOf" srcId="{C10C7BA2-3B1A-F743-A8D0-4D981568F23F}" destId="{D8587047-F6C8-444E-A84C-776DCDCB7C06}" srcOrd="2" destOrd="1" presId="urn:microsoft.com/office/officeart/2005/8/layout/hierarchy2"/>
    <dgm:cxn modelId="{DD701456-47E6-4980-BCCA-237E8E6A8ED6}" type="presOf" srcId="{D94B4301-C7B7-0D4A-ACFC-36C6B58797E5}" destId="{D8587047-F6C8-444E-A84C-776DCDCB7C06}" srcOrd="0" destOrd="0" presId="urn:microsoft.com/office/officeart/2005/8/layout/hierarchy2"/>
    <dgm:cxn modelId="{387AF115-435C-4B8C-87A3-97E6D469ABC3}" type="presParOf" srcId="{D8587047-F6C8-444E-A84C-776DCDCB7C06}" destId="{0303FD8E-BAD5-ED41-9E0C-85A14521B319}" srcOrd="0" destOrd="2" presId="urn:microsoft.com/office/officeart/2005/8/layout/hierarchy2"/>
    <dgm:cxn modelId="{8D9E12AE-B486-4680-B2B4-AC9507DE2170}" type="presOf" srcId="{D94B4301-C7B7-0D4A-ACFC-36C6B58797E5}" destId="{0303FD8E-BAD5-ED41-9E0C-85A14521B319}" srcOrd="1" destOrd="0" presId="urn:microsoft.com/office/officeart/2005/8/layout/hierarchy2"/>
    <dgm:cxn modelId="{7173B5F5-C663-4481-9838-D4E570FDD805}" type="presParOf" srcId="{C10C7BA2-3B1A-F743-A8D0-4D981568F23F}" destId="{CA36418E-9249-AF49-81E2-E09DF8331239}" srcOrd="3" destOrd="1" presId="urn:microsoft.com/office/officeart/2005/8/layout/hierarchy2"/>
    <dgm:cxn modelId="{215E19C9-EF83-4A6F-BCC4-87FB5EC48627}" type="presParOf" srcId="{CA36418E-9249-AF49-81E2-E09DF8331239}" destId="{7D2B3FB4-41CB-044F-B39A-ED58FAFCF048}" srcOrd="0" destOrd="3" presId="urn:microsoft.com/office/officeart/2005/8/layout/hierarchy2"/>
    <dgm:cxn modelId="{827AAE24-7C2D-4825-8758-766A21F0A04B}" type="presOf" srcId="{EC549474-021F-F04E-ACEE-446E0B96F9A8}" destId="{7D2B3FB4-41CB-044F-B39A-ED58FAFCF048}" srcOrd="0" destOrd="0" presId="urn:microsoft.com/office/officeart/2005/8/layout/hierarchy2"/>
    <dgm:cxn modelId="{50DEFBA3-FFC0-4007-B716-39CC23092EBE}" type="presParOf" srcId="{CA36418E-9249-AF49-81E2-E09DF8331239}" destId="{444B141F-D7E7-314F-A158-EC0760BA3FF9}" srcOrd="1" destOrd="3" presId="urn:microsoft.com/office/officeart/2005/8/layout/hierarchy2"/>
    <dgm:cxn modelId="{9AB665BE-8541-4E8A-940B-3804C028B0B0}" type="presParOf" srcId="{444B141F-D7E7-314F-A158-EC0760BA3FF9}" destId="{7CE07787-1D8B-C049-A0CD-1329EEF6E884}" srcOrd="0" destOrd="1" presId="urn:microsoft.com/office/officeart/2005/8/layout/hierarchy2"/>
    <dgm:cxn modelId="{D766844F-E88E-4816-A04D-30D35F854750}" type="presOf" srcId="{8AA4BCFF-BB65-894D-B4BF-2533759FAB84}" destId="{7CE07787-1D8B-C049-A0CD-1329EEF6E884}" srcOrd="0" destOrd="0" presId="urn:microsoft.com/office/officeart/2005/8/layout/hierarchy2"/>
    <dgm:cxn modelId="{3787DB71-74BE-4853-A8E6-F585057363CD}" type="presParOf" srcId="{7CE07787-1D8B-C049-A0CD-1329EEF6E884}" destId="{3D2AD18F-F340-2648-B1DE-5F0D4AFB8343}" srcOrd="0" destOrd="0" presId="urn:microsoft.com/office/officeart/2005/8/layout/hierarchy2"/>
    <dgm:cxn modelId="{C45B708E-001B-48C0-B492-A68CF0C494E4}" type="presOf" srcId="{8AA4BCFF-BB65-894D-B4BF-2533759FAB84}" destId="{3D2AD18F-F340-2648-B1DE-5F0D4AFB8343}" srcOrd="1" destOrd="0" presId="urn:microsoft.com/office/officeart/2005/8/layout/hierarchy2"/>
    <dgm:cxn modelId="{88DAF7A0-E80E-47A5-A472-09D3F9242E39}" type="presParOf" srcId="{444B141F-D7E7-314F-A158-EC0760BA3FF9}" destId="{35F3BDE4-6518-3441-9350-D51FE4E17FF9}" srcOrd="1" destOrd="1" presId="urn:microsoft.com/office/officeart/2005/8/layout/hierarchy2"/>
    <dgm:cxn modelId="{BC0E4E32-D920-4A40-AA33-7687ACE47BE5}" type="presParOf" srcId="{35F3BDE4-6518-3441-9350-D51FE4E17FF9}" destId="{42BFB6D5-77C5-AB46-A599-2332DB04CE34}" srcOrd="0" destOrd="1" presId="urn:microsoft.com/office/officeart/2005/8/layout/hierarchy2"/>
    <dgm:cxn modelId="{CC6412D0-8BC9-4E51-8CFB-EA34F6D5A4B8}" type="presOf" srcId="{07D87D12-7ED4-B24E-BB5E-DE2DCA99EFDC}" destId="{42BFB6D5-77C5-AB46-A599-2332DB04CE34}" srcOrd="0" destOrd="0" presId="urn:microsoft.com/office/officeart/2005/8/layout/hierarchy2"/>
    <dgm:cxn modelId="{26381DA4-96C3-4FBA-A433-FBF3904C76B7}" type="presParOf" srcId="{35F3BDE4-6518-3441-9350-D51FE4E17FF9}" destId="{A0C5250E-002B-CA4F-A605-DA5DDB43B33E}" srcOrd="1" destOrd="1" presId="urn:microsoft.com/office/officeart/2005/8/layout/hierarchy2"/>
    <dgm:cxn modelId="{59EB614E-4194-492A-919A-C787AED4983D}" type="presParOf" srcId="{444B141F-D7E7-314F-A158-EC0760BA3FF9}" destId="{A66BFA1A-C1DC-A444-8568-D1CFE8AB41C0}" srcOrd="2" destOrd="1" presId="urn:microsoft.com/office/officeart/2005/8/layout/hierarchy2"/>
    <dgm:cxn modelId="{ACCBEDCD-7199-478C-B0DF-3C2689B87631}" type="presOf" srcId="{BF5190CD-904E-A543-AA32-320597C2299F}" destId="{A66BFA1A-C1DC-A444-8568-D1CFE8AB41C0}" srcOrd="0" destOrd="0" presId="urn:microsoft.com/office/officeart/2005/8/layout/hierarchy2"/>
    <dgm:cxn modelId="{04363B86-83A0-47EA-A900-0197927498BB}" type="presParOf" srcId="{A66BFA1A-C1DC-A444-8568-D1CFE8AB41C0}" destId="{5C300C2F-06ED-5C4C-B3AF-B32F4F8A41FE}" srcOrd="0" destOrd="2" presId="urn:microsoft.com/office/officeart/2005/8/layout/hierarchy2"/>
    <dgm:cxn modelId="{A678113A-23B4-44A9-B62B-4A9686FBCB10}" type="presOf" srcId="{BF5190CD-904E-A543-AA32-320597C2299F}" destId="{5C300C2F-06ED-5C4C-B3AF-B32F4F8A41FE}" srcOrd="1" destOrd="0" presId="urn:microsoft.com/office/officeart/2005/8/layout/hierarchy2"/>
    <dgm:cxn modelId="{62F53FB9-5135-47A0-9066-C5717A8A38DF}" type="presParOf" srcId="{444B141F-D7E7-314F-A158-EC0760BA3FF9}" destId="{04CAC8DC-EA51-CB44-A9D4-8C3D81A87055}" srcOrd="3" destOrd="1" presId="urn:microsoft.com/office/officeart/2005/8/layout/hierarchy2"/>
    <dgm:cxn modelId="{B48BB862-27D7-4D96-AA88-2D0AE2D5F0DE}" type="presParOf" srcId="{04CAC8DC-EA51-CB44-A9D4-8C3D81A87055}" destId="{0C08904C-BC2C-0249-9372-AA63475E122D}" srcOrd="0" destOrd="3" presId="urn:microsoft.com/office/officeart/2005/8/layout/hierarchy2"/>
    <dgm:cxn modelId="{E27FF80A-5921-4040-9B10-A13BDD8B4B11}" type="presOf" srcId="{9C4284B8-3B92-A74E-9A8B-62C0F298477F}" destId="{0C08904C-BC2C-0249-9372-AA63475E122D}" srcOrd="0" destOrd="0" presId="urn:microsoft.com/office/officeart/2005/8/layout/hierarchy2"/>
    <dgm:cxn modelId="{AABE917B-040B-4579-82B7-B3785D9FF306}" type="presParOf" srcId="{04CAC8DC-EA51-CB44-A9D4-8C3D81A87055}" destId="{25152FC7-C6D1-8549-AA5C-377608B27CE3}" srcOrd="1" destOrd="3" presId="urn:microsoft.com/office/officeart/2005/8/layout/hierarchy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BA3249-CF19-E64B-92A1-4C026997140B}">
      <dsp:nvSpPr>
        <dsp:cNvPr id="0" name=""/>
        <dsp:cNvSpPr/>
      </dsp:nvSpPr>
      <dsp:spPr>
        <a:xfrm>
          <a:off x="269" y="481790"/>
          <a:ext cx="1043205" cy="27051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a:latin typeface="Songti SC" charset="-122"/>
              <a:ea typeface="Songti SC" charset="-122"/>
              <a:cs typeface="Songti SC" charset="-122"/>
            </a:rPr>
            <a:t>拍摄角度</a:t>
          </a:r>
        </a:p>
      </dsp:txBody>
      <dsp:txXfrm>
        <a:off x="8192" y="489713"/>
        <a:ext cx="1027359" cy="254667"/>
      </dsp:txXfrm>
    </dsp:sp>
    <dsp:sp modelId="{CA545774-FF96-E045-878C-724C70D2E85D}">
      <dsp:nvSpPr>
        <dsp:cNvPr id="0" name=""/>
        <dsp:cNvSpPr/>
      </dsp:nvSpPr>
      <dsp:spPr>
        <a:xfrm rot="19615483">
          <a:off x="1002818" y="441760"/>
          <a:ext cx="501786" cy="76728"/>
        </a:xfrm>
        <a:custGeom>
          <a:avLst/>
          <a:gdLst/>
          <a:ahLst/>
          <a:cxnLst/>
          <a:rect l="0" t="0" r="0" b="0"/>
          <a:pathLst>
            <a:path>
              <a:moveTo>
                <a:pt x="0" y="38364"/>
              </a:moveTo>
              <a:lnTo>
                <a:pt x="501786" y="3836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241167" y="467580"/>
        <a:ext cx="25089" cy="25089"/>
      </dsp:txXfrm>
    </dsp:sp>
    <dsp:sp modelId="{CB65B6B8-28CA-574C-814E-3D5A5909399C}">
      <dsp:nvSpPr>
        <dsp:cNvPr id="0" name=""/>
        <dsp:cNvSpPr/>
      </dsp:nvSpPr>
      <dsp:spPr>
        <a:xfrm>
          <a:off x="1463949" y="207945"/>
          <a:ext cx="1043205" cy="27051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a:latin typeface="Songti SC" charset="-122"/>
              <a:ea typeface="Songti SC" charset="-122"/>
              <a:cs typeface="Songti SC" charset="-122"/>
            </a:rPr>
            <a:t>几何角度</a:t>
          </a:r>
        </a:p>
      </dsp:txBody>
      <dsp:txXfrm>
        <a:off x="1471872" y="215868"/>
        <a:ext cx="1027359" cy="254667"/>
      </dsp:txXfrm>
    </dsp:sp>
    <dsp:sp modelId="{6455F027-0ED1-A445-BB81-AB1B78A244D2}">
      <dsp:nvSpPr>
        <dsp:cNvPr id="0" name=""/>
        <dsp:cNvSpPr/>
      </dsp:nvSpPr>
      <dsp:spPr>
        <a:xfrm rot="20235282">
          <a:off x="2489695" y="218036"/>
          <a:ext cx="449008" cy="76728"/>
        </a:xfrm>
        <a:custGeom>
          <a:avLst/>
          <a:gdLst/>
          <a:ahLst/>
          <a:cxnLst/>
          <a:rect l="0" t="0" r="0" b="0"/>
          <a:pathLst>
            <a:path>
              <a:moveTo>
                <a:pt x="0" y="38364"/>
              </a:moveTo>
              <a:lnTo>
                <a:pt x="449008" y="3836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2974" y="245175"/>
        <a:ext cx="22450" cy="22450"/>
      </dsp:txXfrm>
    </dsp:sp>
    <dsp:sp modelId="{00D6BEC5-7E37-CE4A-ACD6-A486F75419CB}">
      <dsp:nvSpPr>
        <dsp:cNvPr id="0" name=""/>
        <dsp:cNvSpPr/>
      </dsp:nvSpPr>
      <dsp:spPr>
        <a:xfrm>
          <a:off x="2921244" y="50862"/>
          <a:ext cx="1043205" cy="23747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a:latin typeface="Songti SC" charset="-122"/>
              <a:ea typeface="Songti SC" charset="-122"/>
              <a:cs typeface="Songti SC" charset="-122"/>
            </a:rPr>
            <a:t>垂直方向角度</a:t>
          </a:r>
        </a:p>
      </dsp:txBody>
      <dsp:txXfrm>
        <a:off x="2928199" y="57817"/>
        <a:ext cx="1029295" cy="223565"/>
      </dsp:txXfrm>
    </dsp:sp>
    <dsp:sp modelId="{BFD4C088-F939-BB49-82A6-D8D8FE12603D}">
      <dsp:nvSpPr>
        <dsp:cNvPr id="0" name=""/>
        <dsp:cNvSpPr/>
      </dsp:nvSpPr>
      <dsp:spPr>
        <a:xfrm rot="1058307">
          <a:off x="2496940" y="370669"/>
          <a:ext cx="434517" cy="76728"/>
        </a:xfrm>
        <a:custGeom>
          <a:avLst/>
          <a:gdLst/>
          <a:ahLst/>
          <a:cxnLst/>
          <a:rect l="0" t="0" r="0" b="0"/>
          <a:pathLst>
            <a:path>
              <a:moveTo>
                <a:pt x="0" y="38364"/>
              </a:moveTo>
              <a:lnTo>
                <a:pt x="434517" y="3836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3336" y="398170"/>
        <a:ext cx="21725" cy="21725"/>
      </dsp:txXfrm>
    </dsp:sp>
    <dsp:sp modelId="{010D2149-3CE7-AE49-BAE4-2ADEF7E895A3}">
      <dsp:nvSpPr>
        <dsp:cNvPr id="0" name=""/>
        <dsp:cNvSpPr/>
      </dsp:nvSpPr>
      <dsp:spPr>
        <a:xfrm>
          <a:off x="2921244" y="366578"/>
          <a:ext cx="1043205" cy="21657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a:latin typeface="Songti SC" charset="-122"/>
              <a:ea typeface="Songti SC" charset="-122"/>
              <a:cs typeface="Songti SC" charset="-122"/>
            </a:rPr>
            <a:t>水平方向角度</a:t>
          </a:r>
        </a:p>
      </dsp:txBody>
      <dsp:txXfrm>
        <a:off x="2927587" y="372921"/>
        <a:ext cx="1030519" cy="203888"/>
      </dsp:txXfrm>
    </dsp:sp>
    <dsp:sp modelId="{D8587047-F6C8-444E-A84C-776DCDCB7C06}">
      <dsp:nvSpPr>
        <dsp:cNvPr id="0" name=""/>
        <dsp:cNvSpPr/>
      </dsp:nvSpPr>
      <dsp:spPr>
        <a:xfrm rot="2143046">
          <a:off x="995139" y="728703"/>
          <a:ext cx="513953" cy="76728"/>
        </a:xfrm>
        <a:custGeom>
          <a:avLst/>
          <a:gdLst/>
          <a:ahLst/>
          <a:cxnLst/>
          <a:rect l="0" t="0" r="0" b="0"/>
          <a:pathLst>
            <a:path>
              <a:moveTo>
                <a:pt x="0" y="38364"/>
              </a:moveTo>
              <a:lnTo>
                <a:pt x="513953" y="3836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239267" y="754218"/>
        <a:ext cx="25697" cy="25697"/>
      </dsp:txXfrm>
    </dsp:sp>
    <dsp:sp modelId="{7D2B3FB4-41CB-044F-B39A-ED58FAFCF048}">
      <dsp:nvSpPr>
        <dsp:cNvPr id="0" name=""/>
        <dsp:cNvSpPr/>
      </dsp:nvSpPr>
      <dsp:spPr>
        <a:xfrm>
          <a:off x="1460756" y="781831"/>
          <a:ext cx="1043205" cy="27051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a:latin typeface="Songti SC" charset="-122"/>
              <a:ea typeface="Songti SC" charset="-122"/>
              <a:cs typeface="Songti SC" charset="-122"/>
            </a:rPr>
            <a:t>心理角度</a:t>
          </a:r>
        </a:p>
      </dsp:txBody>
      <dsp:txXfrm>
        <a:off x="1468679" y="789754"/>
        <a:ext cx="1027359" cy="254667"/>
      </dsp:txXfrm>
    </dsp:sp>
    <dsp:sp modelId="{7CE07787-1D8B-C049-A0CD-1329EEF6E884}">
      <dsp:nvSpPr>
        <dsp:cNvPr id="0" name=""/>
        <dsp:cNvSpPr/>
      </dsp:nvSpPr>
      <dsp:spPr>
        <a:xfrm rot="20432635">
          <a:off x="2491326" y="805019"/>
          <a:ext cx="442553" cy="76728"/>
        </a:xfrm>
        <a:custGeom>
          <a:avLst/>
          <a:gdLst/>
          <a:ahLst/>
          <a:cxnLst/>
          <a:rect l="0" t="0" r="0" b="0"/>
          <a:pathLst>
            <a:path>
              <a:moveTo>
                <a:pt x="0" y="38364"/>
              </a:moveTo>
              <a:lnTo>
                <a:pt x="442553" y="3836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1539" y="832320"/>
        <a:ext cx="22127" cy="22127"/>
      </dsp:txXfrm>
    </dsp:sp>
    <dsp:sp modelId="{42BFB6D5-77C5-AB46-A599-2332DB04CE34}">
      <dsp:nvSpPr>
        <dsp:cNvPr id="0" name=""/>
        <dsp:cNvSpPr/>
      </dsp:nvSpPr>
      <dsp:spPr>
        <a:xfrm>
          <a:off x="2921244" y="661393"/>
          <a:ext cx="1043205" cy="21657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a:latin typeface="Songti SC" charset="-122"/>
              <a:ea typeface="Songti SC" charset="-122"/>
              <a:cs typeface="Songti SC" charset="-122"/>
            </a:rPr>
            <a:t>客观角度</a:t>
          </a:r>
        </a:p>
      </dsp:txBody>
      <dsp:txXfrm>
        <a:off x="2927587" y="667736"/>
        <a:ext cx="1030519" cy="203888"/>
      </dsp:txXfrm>
    </dsp:sp>
    <dsp:sp modelId="{A66BFA1A-C1DC-A444-8568-D1CFE8AB41C0}">
      <dsp:nvSpPr>
        <dsp:cNvPr id="0" name=""/>
        <dsp:cNvSpPr/>
      </dsp:nvSpPr>
      <dsp:spPr>
        <a:xfrm rot="1167365">
          <a:off x="2491326" y="952427"/>
          <a:ext cx="442553" cy="76728"/>
        </a:xfrm>
        <a:custGeom>
          <a:avLst/>
          <a:gdLst/>
          <a:ahLst/>
          <a:cxnLst/>
          <a:rect l="0" t="0" r="0" b="0"/>
          <a:pathLst>
            <a:path>
              <a:moveTo>
                <a:pt x="0" y="38364"/>
              </a:moveTo>
              <a:lnTo>
                <a:pt x="442553" y="3836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1539" y="979727"/>
        <a:ext cx="22127" cy="22127"/>
      </dsp:txXfrm>
    </dsp:sp>
    <dsp:sp modelId="{0C08904C-BC2C-0249-9372-AA63475E122D}">
      <dsp:nvSpPr>
        <dsp:cNvPr id="0" name=""/>
        <dsp:cNvSpPr/>
      </dsp:nvSpPr>
      <dsp:spPr>
        <a:xfrm>
          <a:off x="2921244" y="956207"/>
          <a:ext cx="1043205" cy="21657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a:latin typeface="Songti SC" charset="-122"/>
              <a:ea typeface="Songti SC" charset="-122"/>
              <a:cs typeface="Songti SC" charset="-122"/>
            </a:rPr>
            <a:t>主观角度</a:t>
          </a:r>
        </a:p>
      </dsp:txBody>
      <dsp:txXfrm>
        <a:off x="2927587" y="962550"/>
        <a:ext cx="1030519" cy="2038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p:spPr>
      </p:sp>
      <p:sp>
        <p:nvSpPr>
          <p:cNvPr id="768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ln>
        </p:spPr>
        <p:txBody>
          <a:bodyPr anchor="b"/>
          <a:lstStyle/>
          <a:p>
            <a:pPr algn="r">
              <a:buFont typeface="Arial" panose="020B0604020202020204" pitchFamily="34" charset="0"/>
              <a:buNone/>
            </a:pPr>
            <a:fld id="{CEDA688F-47F3-434D-A3A7-906655BCDF8A}"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3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4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jpeg"/><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3.jpeg"/><Relationship Id="rId1"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jpeg"/><Relationship Id="rId1" Type="http://schemas.openxmlformats.org/officeDocument/2006/relationships/image" Target="../media/image54.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7.jpeg"/><Relationship Id="rId1" Type="http://schemas.openxmlformats.org/officeDocument/2006/relationships/image" Target="../media/image56.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9.png"/><Relationship Id="rId1" Type="http://schemas.openxmlformats.org/officeDocument/2006/relationships/image" Target="../media/image5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1.jpeg"/><Relationship Id="rId1" Type="http://schemas.openxmlformats.org/officeDocument/2006/relationships/image" Target="../media/image6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20204" pitchFamily="34" charset="0"/>
              </a:rPr>
              <a:t>视听语言</a:t>
            </a:r>
            <a:endParaRPr lang="zh-CN" altLang="en-US" sz="4800" b="1" dirty="0">
              <a:effectLst>
                <a:outerShdw blurRad="38100" dist="38100" dir="2700000" algn="tl">
                  <a:srgbClr val="000000">
                    <a:alpha val="43137"/>
                  </a:srgbClr>
                </a:outerShdw>
              </a:effectLst>
              <a:cs typeface="Arial" panose="020B0604020202020204" pitchFamily="34" charset="0"/>
            </a:endParaRPr>
          </a:p>
        </p:txBody>
      </p:sp>
      <p:sp>
        <p:nvSpPr>
          <p:cNvPr id="8" name="矩形 259"/>
          <p:cNvSpPr>
            <a:spLocks noChangeArrowheads="1"/>
          </p:cNvSpPr>
          <p:nvPr/>
        </p:nvSpPr>
        <p:spPr bwMode="auto">
          <a:xfrm>
            <a:off x="896315" y="6540863"/>
            <a:ext cx="3588844"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effectLst>
                  <a:outerShdw blurRad="38100" dist="38100" dir="2700000" algn="tl">
                    <a:srgbClr val="000000">
                      <a:alpha val="43137"/>
                    </a:srgbClr>
                  </a:outerShdw>
                </a:effectLst>
                <a:cs typeface="Arial" panose="020B0604020202020204" pitchFamily="34" charset="0"/>
              </a:rPr>
              <a:t>          第一章 影视画面构图</a:t>
            </a:r>
            <a:endParaRPr lang="en-US" altLang="zh-CN" sz="2400" dirty="0">
              <a:solidFill>
                <a:schemeClr val="accent4"/>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1375" y="876300"/>
            <a:ext cx="5080000" cy="398780"/>
          </a:xfrm>
          <a:prstGeom prst="rect">
            <a:avLst/>
          </a:prstGeom>
          <a:noFill/>
          <a:ln w="9525">
            <a:noFill/>
          </a:ln>
        </p:spPr>
        <p:txBody>
          <a:bodyPr>
            <a:spAutoFit/>
          </a:bodyPr>
          <a:p>
            <a:pPr marL="0" indent="0"/>
            <a:r>
              <a:rPr lang="zh-CN" sz="2000" b="0">
                <a:solidFill>
                  <a:srgbClr val="333333"/>
                </a:solidFill>
                <a:ea typeface="宋体" panose="02010600030101010101" pitchFamily="2" charset="-122"/>
              </a:rPr>
              <a:t>突出主体的方法有很多，常用的有一下四种：</a:t>
            </a:r>
            <a:endParaRPr lang="zh-CN" altLang="en-US" sz="2000" b="0">
              <a:solidFill>
                <a:srgbClr val="333333"/>
              </a:solidFill>
              <a:ea typeface="宋体" panose="02010600030101010101" pitchFamily="2" charset="-122"/>
            </a:endParaRPr>
          </a:p>
        </p:txBody>
      </p:sp>
      <p:sp>
        <p:nvSpPr>
          <p:cNvPr id="2" name="文本框 1"/>
          <p:cNvSpPr txBox="1"/>
          <p:nvPr/>
        </p:nvSpPr>
        <p:spPr>
          <a:xfrm>
            <a:off x="1364615" y="1465580"/>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1.虚化背景衬托主体</a:t>
            </a:r>
            <a:endParaRPr lang="zh-CN" altLang="en-US" sz="1800" b="0">
              <a:solidFill>
                <a:srgbClr val="333333"/>
              </a:solidFill>
              <a:ea typeface="宋体" panose="02010600030101010101" pitchFamily="2" charset="-122"/>
            </a:endParaRPr>
          </a:p>
        </p:txBody>
      </p:sp>
      <p:pic>
        <p:nvPicPr>
          <p:cNvPr id="26"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04770" y="1998028"/>
            <a:ext cx="2599690" cy="1745615"/>
          </a:xfrm>
          <a:prstGeom prst="rect">
            <a:avLst/>
          </a:prstGeom>
        </p:spPr>
      </p:pic>
      <p:pic>
        <p:nvPicPr>
          <p:cNvPr id="71" name="图片 71"/>
          <p:cNvPicPr>
            <a:picLocks noChangeAspect="1"/>
          </p:cNvPicPr>
          <p:nvPr/>
        </p:nvPicPr>
        <p:blipFill>
          <a:blip r:embed="rId2" cstate="print">
            <a:extLst>
              <a:ext uri="{28A0092B-C50C-407E-A947-70E740481C1C}">
                <a14:useLocalDpi xmlns:a14="http://schemas.microsoft.com/office/drawing/2010/main" val="0"/>
              </a:ext>
            </a:extLst>
          </a:blip>
          <a:srcRect t="847" b="5992"/>
          <a:stretch>
            <a:fillRect/>
          </a:stretch>
        </p:blipFill>
        <p:spPr>
          <a:xfrm>
            <a:off x="5355908" y="1998028"/>
            <a:ext cx="2502535" cy="1748155"/>
          </a:xfrm>
          <a:prstGeom prst="rect">
            <a:avLst/>
          </a:prstGeom>
          <a:ln>
            <a:noFill/>
          </a:ln>
        </p:spPr>
      </p:pic>
      <p:sp>
        <p:nvSpPr>
          <p:cNvPr id="3" name="文本框 2"/>
          <p:cNvSpPr txBox="1"/>
          <p:nvPr/>
        </p:nvSpPr>
        <p:spPr>
          <a:xfrm>
            <a:off x="4044950" y="3968115"/>
            <a:ext cx="2399665" cy="252730"/>
          </a:xfrm>
          <a:prstGeom prst="rect">
            <a:avLst/>
          </a:prstGeom>
          <a:noFill/>
          <a:ln w="9525">
            <a:noFill/>
          </a:ln>
        </p:spPr>
        <p:txBody>
          <a:bodyPr wrap="square">
            <a:spAutoFit/>
          </a:bodyPr>
          <a:p>
            <a:pPr marL="0" indent="266700" algn="ctr"/>
            <a:r>
              <a:rPr lang="zh-CN" sz="1050" b="0">
                <a:ea typeface="宋体" panose="02010600030101010101" pitchFamily="2" charset="-122"/>
              </a:rPr>
              <a:t>《十面埋伏》剧照</a:t>
            </a:r>
            <a:endParaRPr lang="zh-CN" altLang="en-US"/>
          </a:p>
        </p:txBody>
      </p:sp>
      <p:sp>
        <p:nvSpPr>
          <p:cNvPr id="4" name="文本框 3"/>
          <p:cNvSpPr txBox="1"/>
          <p:nvPr/>
        </p:nvSpPr>
        <p:spPr>
          <a:xfrm>
            <a:off x="1631950" y="4220845"/>
            <a:ext cx="2910840" cy="368300"/>
          </a:xfrm>
          <a:prstGeom prst="rect">
            <a:avLst/>
          </a:prstGeom>
          <a:noFill/>
          <a:ln w="9525">
            <a:noFill/>
          </a:ln>
        </p:spPr>
        <p:txBody>
          <a:bodyPr wrap="square">
            <a:spAutoFit/>
          </a:bodyPr>
          <a:p>
            <a:pPr marL="0" indent="0"/>
            <a:r>
              <a:rPr lang="zh-CN" sz="1800" b="0">
                <a:solidFill>
                  <a:srgbClr val="333333"/>
                </a:solidFill>
                <a:ea typeface="宋体" panose="02010600030101010101" pitchFamily="2" charset="-122"/>
              </a:rPr>
              <a:t>2.线条引导以突出主体</a:t>
            </a:r>
            <a:endParaRPr lang="zh-CN" altLang="en-US" sz="1800" b="0">
              <a:solidFill>
                <a:srgbClr val="333333"/>
              </a:solidFill>
              <a:ea typeface="宋体" panose="02010600030101010101" pitchFamily="2" charset="-122"/>
            </a:endParaRPr>
          </a:p>
        </p:txBody>
      </p:sp>
      <p:pic>
        <p:nvPicPr>
          <p:cNvPr id="76" name="图片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4788" y="4793615"/>
            <a:ext cx="2459355" cy="1383030"/>
          </a:xfrm>
          <a:prstGeom prst="rect">
            <a:avLst/>
          </a:prstGeom>
        </p:spPr>
      </p:pic>
      <p:pic>
        <p:nvPicPr>
          <p:cNvPr id="77" name="图片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908" y="4793615"/>
            <a:ext cx="2459355" cy="1383030"/>
          </a:xfrm>
          <a:prstGeom prst="rect">
            <a:avLst/>
          </a:prstGeom>
        </p:spPr>
      </p:pic>
      <p:sp>
        <p:nvSpPr>
          <p:cNvPr id="5" name="文本框 4"/>
          <p:cNvSpPr txBox="1"/>
          <p:nvPr/>
        </p:nvSpPr>
        <p:spPr>
          <a:xfrm>
            <a:off x="4212590" y="6393180"/>
            <a:ext cx="223202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电影《海上钢琴师》剧照</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9480" y="909320"/>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3.色彩突出主体</a:t>
            </a:r>
            <a:endParaRPr lang="zh-CN" altLang="en-US" sz="1800" b="0">
              <a:solidFill>
                <a:srgbClr val="333333"/>
              </a:solidFill>
              <a:ea typeface="宋体" panose="02010600030101010101" pitchFamily="2" charset="-122"/>
            </a:endParaRPr>
          </a:p>
        </p:txBody>
      </p:sp>
      <p:grpSp>
        <p:nvGrpSpPr>
          <p:cNvPr id="31" name="组 31"/>
          <p:cNvGrpSpPr/>
          <p:nvPr/>
        </p:nvGrpSpPr>
        <p:grpSpPr>
          <a:xfrm>
            <a:off x="2963545" y="1504315"/>
            <a:ext cx="5441950" cy="3823970"/>
            <a:chOff x="0" y="0"/>
            <a:chExt cx="5441950" cy="3823970"/>
          </a:xfrm>
        </p:grpSpPr>
        <p:pic>
          <p:nvPicPr>
            <p:cNvPr id="27" name="Picture 7" descr="1451989265_RZi2nI"/>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905125" y="1981200"/>
              <a:ext cx="2536825" cy="1842770"/>
            </a:xfrm>
            <a:prstGeom prst="rect">
              <a:avLst/>
            </a:prstGeom>
            <a:noFill/>
            <a:ln>
              <a:noFill/>
            </a:ln>
          </p:spPr>
        </p:pic>
        <p:pic>
          <p:nvPicPr>
            <p:cNvPr id="28" name="Picture 8" descr="timg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2657475" cy="1765300"/>
            </a:xfrm>
            <a:prstGeom prst="rect">
              <a:avLst/>
            </a:prstGeom>
            <a:noFill/>
            <a:ln>
              <a:noFill/>
            </a:ln>
          </p:spPr>
        </p:pic>
        <p:pic>
          <p:nvPicPr>
            <p:cNvPr id="29" name="Picture 9" descr="timg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1952625"/>
              <a:ext cx="2657475" cy="1801495"/>
            </a:xfrm>
            <a:prstGeom prst="rect">
              <a:avLst/>
            </a:prstGeom>
            <a:noFill/>
            <a:ln>
              <a:noFill/>
            </a:ln>
          </p:spPr>
        </p:pic>
        <p:pic>
          <p:nvPicPr>
            <p:cNvPr id="30" name="Picture 10" descr="1451989224_zicpAI"/>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05125" y="0"/>
              <a:ext cx="2536825" cy="1769745"/>
            </a:xfrm>
            <a:prstGeom prst="rect">
              <a:avLst/>
            </a:prstGeom>
            <a:noFill/>
            <a:ln>
              <a:noFill/>
            </a:ln>
          </p:spPr>
        </p:pic>
      </p:grpSp>
      <p:sp>
        <p:nvSpPr>
          <p:cNvPr id="2" name="文本框 1"/>
          <p:cNvSpPr txBox="1"/>
          <p:nvPr/>
        </p:nvSpPr>
        <p:spPr>
          <a:xfrm>
            <a:off x="4333240" y="5458460"/>
            <a:ext cx="2522220" cy="252730"/>
          </a:xfrm>
          <a:prstGeom prst="rect">
            <a:avLst/>
          </a:prstGeom>
          <a:noFill/>
          <a:ln w="9525">
            <a:noFill/>
          </a:ln>
        </p:spPr>
        <p:txBody>
          <a:bodyPr wrap="square">
            <a:spAutoFit/>
          </a:bodyPr>
          <a:p>
            <a:pPr marL="0" indent="266700" algn="ctr"/>
            <a:r>
              <a:rPr lang="zh-CN" sz="1050" b="0">
                <a:ea typeface="宋体" panose="02010600030101010101" pitchFamily="2" charset="-122"/>
              </a:rPr>
              <a:t>《英雄》剧照</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5850" y="987425"/>
            <a:ext cx="5080000" cy="368300"/>
          </a:xfrm>
          <a:prstGeom prst="rect">
            <a:avLst/>
          </a:prstGeom>
          <a:noFill/>
          <a:ln w="9525">
            <a:noFill/>
          </a:ln>
        </p:spPr>
        <p:txBody>
          <a:bodyPr>
            <a:spAutoFit/>
          </a:bodyPr>
          <a:p>
            <a:pPr marL="0" indent="0"/>
            <a:r>
              <a:rPr lang="en-US" sz="1800" b="0">
                <a:solidFill>
                  <a:srgbClr val="333333"/>
                </a:solidFill>
                <a:latin typeface="宋体" panose="02010600030101010101" pitchFamily="2" charset="-122"/>
                <a:ea typeface="宋体" panose="02010600030101010101" pitchFamily="2" charset="-122"/>
              </a:rPr>
              <a:t>4.</a:t>
            </a:r>
            <a:r>
              <a:rPr lang="zh-CN" sz="1800" b="0">
                <a:solidFill>
                  <a:srgbClr val="333333"/>
                </a:solidFill>
                <a:ea typeface="宋体" panose="02010600030101010101" pitchFamily="2" charset="-122"/>
              </a:rPr>
              <a:t>通过近景或特写镜头突出主体</a:t>
            </a:r>
            <a:endParaRPr lang="zh-CN" altLang="en-US" sz="1800"/>
          </a:p>
        </p:txBody>
      </p:sp>
      <p:pic>
        <p:nvPicPr>
          <p:cNvPr id="78" name="图片 7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91205" y="1910715"/>
            <a:ext cx="5274310" cy="2966720"/>
          </a:xfrm>
          <a:prstGeom prst="rect">
            <a:avLst/>
          </a:prstGeom>
        </p:spPr>
      </p:pic>
      <p:sp>
        <p:nvSpPr>
          <p:cNvPr id="2" name="文本框 1"/>
          <p:cNvSpPr txBox="1"/>
          <p:nvPr/>
        </p:nvSpPr>
        <p:spPr>
          <a:xfrm>
            <a:off x="5057140" y="5147310"/>
            <a:ext cx="174307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电影《荒野猎人》剧照</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935" y="669290"/>
            <a:ext cx="10619740" cy="286131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（二）陪体</a:t>
            </a:r>
            <a:endParaRPr lang="zh-CN" sz="2000" b="0">
              <a:solidFill>
                <a:srgbClr val="333333"/>
              </a:solidFill>
              <a:ea typeface="宋体" panose="02010600030101010101" pitchFamily="2" charset="-122"/>
            </a:endParaRPr>
          </a:p>
          <a:p>
            <a:pPr marL="0" indent="266700"/>
            <a:endParaRPr lang="zh-CN" sz="2000" b="0">
              <a:solidFill>
                <a:srgbClr val="333333"/>
              </a:solidFill>
              <a:ea typeface="宋体" panose="02010600030101010101" pitchFamily="2" charset="-122"/>
            </a:endParaRPr>
          </a:p>
        </p:txBody>
      </p:sp>
      <p:pic>
        <p:nvPicPr>
          <p:cNvPr id="32"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80435" y="3161348"/>
            <a:ext cx="5274310" cy="2957195"/>
          </a:xfrm>
          <a:prstGeom prst="rect">
            <a:avLst/>
          </a:prstGeom>
        </p:spPr>
      </p:pic>
      <p:sp>
        <p:nvSpPr>
          <p:cNvPr id="2" name="文本框 1"/>
          <p:cNvSpPr txBox="1"/>
          <p:nvPr/>
        </p:nvSpPr>
        <p:spPr>
          <a:xfrm>
            <a:off x="5173980" y="6370955"/>
            <a:ext cx="188785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《金陵十三钗》剧照</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7255" y="816610"/>
            <a:ext cx="11063605" cy="224536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（三）环境</a:t>
            </a:r>
            <a:r>
              <a:rPr lang="zh-CN" altLang="en-US" sz="2000" b="0">
                <a:solidFill>
                  <a:srgbClr val="333333"/>
                </a:solidFill>
                <a:ea typeface="宋体" panose="02010600030101010101" pitchFamily="2" charset="-122"/>
              </a:rPr>
              <a:t>        </a:t>
            </a:r>
            <a:endParaRPr lang="zh-CN" altLang="en-US" sz="2000" b="0">
              <a:solidFill>
                <a:srgbClr val="333333"/>
              </a:solidFill>
              <a:ea typeface="宋体" panose="02010600030101010101" pitchFamily="2" charset="-122"/>
            </a:endParaRPr>
          </a:p>
          <a:p>
            <a:pPr marL="0" indent="266700"/>
            <a:r>
              <a:rPr lang="zh-CN" altLang="en-US" sz="2000" b="0">
                <a:solidFill>
                  <a:srgbClr val="333333"/>
                </a:solidFill>
                <a:ea typeface="宋体" panose="02010600030101010101" pitchFamily="2" charset="-122"/>
              </a:rPr>
              <a:t>   环境是围绕在主体与陪体周围的空间，可以是景物，也可以是人物，是画面构图的重要组成因素，包括前景和背景。</a:t>
            </a:r>
            <a:endParaRPr lang="zh-CN" altLang="en-US" sz="2000" b="0">
              <a:solidFill>
                <a:srgbClr val="333333"/>
              </a:solidFill>
              <a:ea typeface="宋体" panose="02010600030101010101" pitchFamily="2" charset="-122"/>
            </a:endParaRPr>
          </a:p>
          <a:p>
            <a:pPr marL="0" indent="266700"/>
            <a:r>
              <a:rPr lang="zh-CN" altLang="en-US" sz="2000" b="0">
                <a:solidFill>
                  <a:srgbClr val="333333"/>
                </a:solidFill>
                <a:ea typeface="宋体" panose="02010600030101010101" pitchFamily="2" charset="-122"/>
              </a:rPr>
              <a:t>   环境可以烘托主体，有助于叙事、表达情感和寓意；环境有助于交代事物所处的时间、地点，帮助观众理解剧情；环境可以渲染气氛和情调；环境能够辅助揭示事件本质。</a:t>
            </a:r>
            <a:endParaRPr lang="zh-CN" altLang="en-US" sz="2000" b="0">
              <a:solidFill>
                <a:srgbClr val="333333"/>
              </a:solidFill>
              <a:ea typeface="宋体" panose="02010600030101010101" pitchFamily="2" charset="-122"/>
            </a:endParaRPr>
          </a:p>
          <a:p>
            <a:pPr marL="0" indent="266700"/>
            <a:endParaRPr lang="zh-CN" altLang="en-US" sz="2000" b="0">
              <a:solidFill>
                <a:srgbClr val="333333"/>
              </a:solidFill>
              <a:ea typeface="宋体" panose="02010600030101010101" pitchFamily="2" charset="-122"/>
            </a:endParaRPr>
          </a:p>
        </p:txBody>
      </p:sp>
      <p:pic>
        <p:nvPicPr>
          <p:cNvPr id="36"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7255" y="3389630"/>
            <a:ext cx="5274310" cy="2966720"/>
          </a:xfrm>
          <a:prstGeom prst="rect">
            <a:avLst/>
          </a:prstGeom>
        </p:spPr>
      </p:pic>
      <p:pic>
        <p:nvPicPr>
          <p:cNvPr id="35"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5085" y="3389630"/>
            <a:ext cx="5274310" cy="2966720"/>
          </a:xfrm>
          <a:prstGeom prst="rect">
            <a:avLst/>
          </a:prstGeom>
        </p:spPr>
      </p:pic>
      <p:sp>
        <p:nvSpPr>
          <p:cNvPr id="2" name="文本框 1"/>
          <p:cNvSpPr txBox="1"/>
          <p:nvPr/>
        </p:nvSpPr>
        <p:spPr>
          <a:xfrm>
            <a:off x="5635625" y="6593205"/>
            <a:ext cx="1353820"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a:t>
            </a:r>
            <a:r>
              <a:rPr lang="zh-CN" sz="1050" b="0">
                <a:ea typeface="宋体" panose="02010600030101010101" pitchFamily="2" charset="-122"/>
              </a:rPr>
              <a:t>《水形物语》</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2120" y="508635"/>
            <a:ext cx="5080000" cy="398780"/>
          </a:xfrm>
          <a:prstGeom prst="rect">
            <a:avLst/>
          </a:prstGeom>
          <a:noFill/>
          <a:ln w="9525">
            <a:noFill/>
          </a:ln>
        </p:spPr>
        <p:txBody>
          <a:bodyPr>
            <a:spAutoFit/>
          </a:bodyPr>
          <a:p>
            <a:pPr marL="0" indent="266700"/>
            <a:r>
              <a:rPr lang="zh-CN" sz="2000" b="1">
                <a:solidFill>
                  <a:srgbClr val="333333"/>
                </a:solidFill>
                <a:ea typeface="宋体" panose="02010600030101010101" pitchFamily="2" charset="-122"/>
              </a:rPr>
              <a:t>三、构图的方法</a:t>
            </a:r>
            <a:endParaRPr lang="zh-CN" altLang="en-US" sz="2000" b="1">
              <a:solidFill>
                <a:srgbClr val="333333"/>
              </a:solidFill>
              <a:ea typeface="宋体" panose="02010600030101010101" pitchFamily="2" charset="-122"/>
            </a:endParaRPr>
          </a:p>
        </p:txBody>
      </p:sp>
      <p:sp>
        <p:nvSpPr>
          <p:cNvPr id="3" name="文本框 2"/>
          <p:cNvSpPr txBox="1"/>
          <p:nvPr/>
        </p:nvSpPr>
        <p:spPr>
          <a:xfrm>
            <a:off x="1409065" y="1198245"/>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（一）三分构图法</a:t>
            </a:r>
            <a:endParaRPr lang="zh-CN" altLang="en-US" sz="1800" b="0">
              <a:solidFill>
                <a:srgbClr val="333333"/>
              </a:solidFill>
              <a:ea typeface="宋体" panose="02010600030101010101" pitchFamily="2" charset="-122"/>
            </a:endParaRPr>
          </a:p>
        </p:txBody>
      </p:sp>
      <p:pic>
        <p:nvPicPr>
          <p:cNvPr id="45" name="图片 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36620" y="1821815"/>
            <a:ext cx="5274310" cy="2966720"/>
          </a:xfrm>
          <a:prstGeom prst="rect">
            <a:avLst/>
          </a:prstGeom>
        </p:spPr>
      </p:pic>
      <p:sp>
        <p:nvSpPr>
          <p:cNvPr id="4" name="文本框 3"/>
          <p:cNvSpPr txBox="1"/>
          <p:nvPr/>
        </p:nvSpPr>
        <p:spPr>
          <a:xfrm>
            <a:off x="5157470" y="5025390"/>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电影《星际穿越》剧照</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0580" y="842645"/>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（二）对角线构图法</a:t>
            </a:r>
            <a:endParaRPr lang="zh-CN" altLang="en-US" sz="1800" b="0">
              <a:solidFill>
                <a:srgbClr val="333333"/>
              </a:solidFill>
              <a:ea typeface="宋体" panose="02010600030101010101" pitchFamily="2" charset="-122"/>
            </a:endParaRPr>
          </a:p>
        </p:txBody>
      </p:sp>
      <p:pic>
        <p:nvPicPr>
          <p:cNvPr id="46"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92183" y="1403033"/>
            <a:ext cx="5273675" cy="3514725"/>
          </a:xfrm>
          <a:prstGeom prst="rect">
            <a:avLst/>
          </a:prstGeom>
        </p:spPr>
      </p:pic>
      <p:sp>
        <p:nvSpPr>
          <p:cNvPr id="2" name="文本框 1"/>
          <p:cNvSpPr txBox="1"/>
          <p:nvPr/>
        </p:nvSpPr>
        <p:spPr>
          <a:xfrm>
            <a:off x="3686175" y="5203190"/>
            <a:ext cx="5080000" cy="252730"/>
          </a:xfrm>
          <a:prstGeom prst="rect">
            <a:avLst/>
          </a:prstGeom>
          <a:noFill/>
          <a:ln w="9525">
            <a:noFill/>
          </a:ln>
        </p:spPr>
        <p:txBody>
          <a:bodyPr>
            <a:spAutoFit/>
          </a:bodyPr>
          <a:p>
            <a:pPr marL="0" indent="0" algn="ctr"/>
            <a:r>
              <a:rPr lang="zh-CN" sz="1050" b="0">
                <a:solidFill>
                  <a:srgbClr val="333333"/>
                </a:solidFill>
                <a:ea typeface="宋体" panose="02010600030101010101" pitchFamily="2" charset="-122"/>
              </a:rPr>
              <a:t>电影《小丑》剧照</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97610" y="1109345"/>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（三）对称式构图法</a:t>
            </a:r>
            <a:endParaRPr lang="zh-CN" altLang="en-US" sz="1800" b="0">
              <a:solidFill>
                <a:srgbClr val="333333"/>
              </a:solidFill>
              <a:ea typeface="宋体" panose="02010600030101010101" pitchFamily="2" charset="-122"/>
            </a:endParaRPr>
          </a:p>
        </p:txBody>
      </p:sp>
      <p:pic>
        <p:nvPicPr>
          <p:cNvPr id="48"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2538" y="1858328"/>
            <a:ext cx="5273675" cy="3515995"/>
          </a:xfrm>
          <a:prstGeom prst="rect">
            <a:avLst/>
          </a:prstGeom>
        </p:spPr>
      </p:pic>
      <p:sp>
        <p:nvSpPr>
          <p:cNvPr id="2" name="文本框 1"/>
          <p:cNvSpPr txBox="1"/>
          <p:nvPr/>
        </p:nvSpPr>
        <p:spPr>
          <a:xfrm>
            <a:off x="5046345" y="5670550"/>
            <a:ext cx="303339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真人秀《上新了·故宫》对称式构图</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9480" y="786765"/>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（四）曲线构图法</a:t>
            </a:r>
            <a:endParaRPr lang="zh-CN" altLang="en-US" sz="1800" b="0">
              <a:solidFill>
                <a:srgbClr val="333333"/>
              </a:solidFill>
              <a:ea typeface="宋体" panose="02010600030101010101" pitchFamily="2" charset="-122"/>
            </a:endParaRPr>
          </a:p>
        </p:txBody>
      </p:sp>
      <p:pic>
        <p:nvPicPr>
          <p:cNvPr id="81" name="图片 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10460" y="1494790"/>
            <a:ext cx="3409315" cy="2108835"/>
          </a:xfrm>
          <a:prstGeom prst="rect">
            <a:avLst/>
          </a:prstGeom>
        </p:spPr>
      </p:pic>
      <p:pic>
        <p:nvPicPr>
          <p:cNvPr id="82"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9480" y="1493520"/>
            <a:ext cx="3475990" cy="2110105"/>
          </a:xfrm>
          <a:prstGeom prst="rect">
            <a:avLst/>
          </a:prstGeom>
        </p:spPr>
      </p:pic>
      <p:sp>
        <p:nvSpPr>
          <p:cNvPr id="2" name="文本框 1"/>
          <p:cNvSpPr txBox="1"/>
          <p:nvPr/>
        </p:nvSpPr>
        <p:spPr>
          <a:xfrm>
            <a:off x="5156835" y="3735705"/>
            <a:ext cx="211010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纪录片《航拍中国》</a:t>
            </a:r>
            <a:endParaRPr lang="zh-CN" altLang="en-US"/>
          </a:p>
        </p:txBody>
      </p:sp>
      <p:sp>
        <p:nvSpPr>
          <p:cNvPr id="3" name="文本框 2"/>
          <p:cNvSpPr txBox="1"/>
          <p:nvPr/>
        </p:nvSpPr>
        <p:spPr>
          <a:xfrm>
            <a:off x="996315" y="4112895"/>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（五）三角形构图法</a:t>
            </a:r>
            <a:endParaRPr lang="zh-CN" altLang="en-US" sz="1800" b="0">
              <a:solidFill>
                <a:srgbClr val="333333"/>
              </a:solidFill>
              <a:ea typeface="宋体" panose="02010600030101010101" pitchFamily="2"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5910" y="4682490"/>
            <a:ext cx="5874385" cy="1640205"/>
          </a:xfrm>
          <a:prstGeom prst="rect">
            <a:avLst/>
          </a:prstGeom>
        </p:spPr>
      </p:pic>
      <p:sp>
        <p:nvSpPr>
          <p:cNvPr id="5" name="文本框 4"/>
          <p:cNvSpPr txBox="1"/>
          <p:nvPr/>
        </p:nvSpPr>
        <p:spPr>
          <a:xfrm>
            <a:off x="4561840" y="6492875"/>
            <a:ext cx="242252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致敬科比《亲爱的篮球》动画短片</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6485" y="864870"/>
            <a:ext cx="5080000" cy="368300"/>
          </a:xfrm>
          <a:prstGeom prst="rect">
            <a:avLst/>
          </a:prstGeom>
          <a:noFill/>
          <a:ln w="9525">
            <a:noFill/>
          </a:ln>
        </p:spPr>
        <p:txBody>
          <a:bodyPr>
            <a:spAutoFit/>
          </a:bodyPr>
          <a:p>
            <a:pPr marL="0" indent="266700"/>
            <a:r>
              <a:rPr lang="zh-CN" sz="1800" b="0">
                <a:solidFill>
                  <a:srgbClr val="333333"/>
                </a:solidFill>
                <a:ea typeface="宋体" panose="02010600030101010101" pitchFamily="2" charset="-122"/>
              </a:rPr>
              <a:t>（六）圆形构图</a:t>
            </a:r>
            <a:endParaRPr lang="zh-CN" altLang="en-US" sz="1800" b="0">
              <a:solidFill>
                <a:srgbClr val="333333"/>
              </a:solidFill>
              <a:ea typeface="宋体" panose="02010600030101010101" pitchFamily="2" charset="-122"/>
            </a:endParaRPr>
          </a:p>
        </p:txBody>
      </p:sp>
      <p:pic>
        <p:nvPicPr>
          <p:cNvPr id="52" name="图片 5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36290" y="1467168"/>
            <a:ext cx="5274310" cy="3296285"/>
          </a:xfrm>
          <a:prstGeom prst="rect">
            <a:avLst/>
          </a:prstGeom>
        </p:spPr>
      </p:pic>
      <p:sp>
        <p:nvSpPr>
          <p:cNvPr id="2" name="文本框 1"/>
          <p:cNvSpPr txBox="1"/>
          <p:nvPr/>
        </p:nvSpPr>
        <p:spPr>
          <a:xfrm>
            <a:off x="4940300" y="5080000"/>
            <a:ext cx="206565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电影《地心引力》剧照</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69341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1" name="TextBox 24"/>
          <p:cNvSpPr txBox="1"/>
          <p:nvPr/>
        </p:nvSpPr>
        <p:spPr>
          <a:xfrm>
            <a:off x="7830899" y="1944943"/>
            <a:ext cx="2011680" cy="368300"/>
          </a:xfrm>
          <a:prstGeom prst="rect">
            <a:avLst/>
          </a:prstGeom>
          <a:noFill/>
        </p:spPr>
        <p:txBody>
          <a:bodyPr wrap="none" rtlCol="0">
            <a:spAutoFit/>
          </a:bodyPr>
          <a:lstStyle/>
          <a:p>
            <a:r>
              <a:rPr lang="zh-CN" altLang="en-US" b="1" dirty="0">
                <a:solidFill>
                  <a:srgbClr val="FFFFFF"/>
                </a:solidFill>
                <a:latin typeface="微软雅黑" panose="020B0503020204020204" pitchFamily="34" charset="-122"/>
                <a:ea typeface="微软雅黑" panose="020B0503020204020204" pitchFamily="34" charset="-122"/>
              </a:rPr>
              <a:t>构图的原则和方法</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4" name="TextBox 24"/>
          <p:cNvSpPr txBox="1"/>
          <p:nvPr/>
        </p:nvSpPr>
        <p:spPr>
          <a:xfrm>
            <a:off x="7830899" y="3218771"/>
            <a:ext cx="1097280" cy="368300"/>
          </a:xfrm>
          <a:prstGeom prst="rect">
            <a:avLst/>
          </a:prstGeom>
          <a:noFill/>
        </p:spPr>
        <p:txBody>
          <a:bodyPr wrap="none" rtlCol="0">
            <a:spAutoFit/>
          </a:bodyPr>
          <a:lstStyle/>
          <a:p>
            <a:pPr algn="l"/>
            <a:r>
              <a:rPr lang="en-US" altLang="zh-CN" b="1" dirty="0" err="1" smtClean="0">
                <a:solidFill>
                  <a:schemeClr val="bg1"/>
                </a:solidFill>
                <a:latin typeface="微软雅黑" panose="020B0503020204020204" pitchFamily="34" charset="-122"/>
                <a:ea typeface="微软雅黑" panose="020B0503020204020204" pitchFamily="34" charset="-122"/>
              </a:rPr>
              <a:t>拍摄角度</a:t>
            </a:r>
            <a:endParaRPr lang="en-US" altLang="zh-CN" b="1" dirty="0" err="1" smtClean="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TextBox 24"/>
          <p:cNvSpPr txBox="1"/>
          <p:nvPr/>
        </p:nvSpPr>
        <p:spPr>
          <a:xfrm>
            <a:off x="7416667" y="607401"/>
            <a:ext cx="3024336" cy="73723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第一章 影视画面构图</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endParaRPr lang="en-US" altLang="zh-CN" b="1"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86104" y="4143902"/>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 name="TextBox 24"/>
          <p:cNvSpPr txBox="1"/>
          <p:nvPr/>
        </p:nvSpPr>
        <p:spPr>
          <a:xfrm>
            <a:off x="7830899" y="4375106"/>
            <a:ext cx="640080" cy="368300"/>
          </a:xfrm>
          <a:prstGeom prst="rect">
            <a:avLst/>
          </a:prstGeom>
          <a:noFill/>
        </p:spPr>
        <p:txBody>
          <a:bodyPr wrap="none" rtlCol="0">
            <a:spAutoFit/>
          </a:bodyPr>
          <a:p>
            <a:pPr algn="l"/>
            <a:r>
              <a:rPr lang="zh-CN" altLang="en-US" b="1" dirty="0">
                <a:solidFill>
                  <a:srgbClr val="FFFFFF"/>
                </a:solidFill>
                <a:latin typeface="微软雅黑" panose="020B0503020204020204" pitchFamily="34" charset="-122"/>
                <a:ea typeface="微软雅黑" panose="020B0503020204020204" pitchFamily="34" charset="-122"/>
              </a:rPr>
              <a:t>景别</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a:xfrm>
            <a:off x="6567054" y="537262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8" name="TextBox 24"/>
          <p:cNvSpPr txBox="1"/>
          <p:nvPr/>
        </p:nvSpPr>
        <p:spPr>
          <a:xfrm>
            <a:off x="7830899" y="5603831"/>
            <a:ext cx="2011680" cy="368300"/>
          </a:xfrm>
          <a:prstGeom prst="rect">
            <a:avLst/>
          </a:prstGeom>
          <a:noFill/>
        </p:spPr>
        <p:txBody>
          <a:bodyPr wrap="none" rtlCol="0">
            <a:spAutoFit/>
          </a:bodyPr>
          <a:p>
            <a:pPr algn="l"/>
            <a:r>
              <a:rPr lang="zh-CN" altLang="en-US" b="1" dirty="0">
                <a:solidFill>
                  <a:srgbClr val="FFFFFF"/>
                </a:solidFill>
                <a:latin typeface="微软雅黑" panose="020B0503020204020204" pitchFamily="34" charset="-122"/>
                <a:ea typeface="微软雅黑" panose="020B0503020204020204" pitchFamily="34" charset="-122"/>
              </a:rPr>
              <a:t>焦距、焦点和景深</a:t>
            </a:r>
            <a:endParaRPr lang="zh-CN" altLang="en-US"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899"/>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399"/>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899"/>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par>
                          <p:cTn id="38" fill="hold">
                            <p:stCondLst>
                              <p:cond delay="3399"/>
                            </p:stCondLst>
                            <p:childTnLst>
                              <p:par>
                                <p:cTn id="39" presetID="2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childTnLst>
                                </p:cTn>
                              </p:par>
                            </p:childTnLst>
                          </p:cTn>
                        </p:par>
                        <p:par>
                          <p:cTn id="43" fill="hold">
                            <p:stCondLst>
                              <p:cond delay="3899"/>
                            </p:stCondLst>
                            <p:childTnLst>
                              <p:par>
                                <p:cTn id="44" presetID="1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ppt_y</p:attrName>
                                        </p:attrNameLst>
                                      </p:cBhvr>
                                      <p:tavLst>
                                        <p:tav tm="0">
                                          <p:val>
                                            <p:strVal val="#ppt_y-#ppt_h*1.125000"/>
                                          </p:val>
                                        </p:tav>
                                        <p:tav tm="100000">
                                          <p:val>
                                            <p:strVal val="#ppt_y"/>
                                          </p:val>
                                        </p:tav>
                                      </p:tavLst>
                                    </p:anim>
                                    <p:animEffect transition="in" filter="wipe(down)">
                                      <p:cBhvr>
                                        <p:cTn id="47" dur="500"/>
                                        <p:tgtEl>
                                          <p:spTgt spid="44"/>
                                        </p:tgtEl>
                                      </p:cBhvr>
                                    </p:animEffect>
                                  </p:childTnLst>
                                </p:cTn>
                              </p:par>
                            </p:childTnLst>
                          </p:cTn>
                        </p:par>
                        <p:par>
                          <p:cTn id="48" fill="hold">
                            <p:stCondLst>
                              <p:cond delay="4399"/>
                            </p:stCondLst>
                            <p:childTnLst>
                              <p:par>
                                <p:cTn id="49" presetID="1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down)">
                                      <p:cBhvr>
                                        <p:cTn id="52" dur="500"/>
                                        <p:tgtEl>
                                          <p:spTgt spid="10"/>
                                        </p:tgtEl>
                                      </p:cBhvr>
                                    </p:animEffect>
                                  </p:childTnLst>
                                </p:cTn>
                              </p:par>
                            </p:childTnLst>
                          </p:cTn>
                        </p:par>
                        <p:par>
                          <p:cTn id="53" fill="hold">
                            <p:stCondLst>
                              <p:cond delay="4899"/>
                            </p:stCondLst>
                            <p:childTnLst>
                              <p:par>
                                <p:cTn id="54" presetID="2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5399"/>
                            </p:stCondLst>
                            <p:childTnLst>
                              <p:par>
                                <p:cTn id="59" presetID="1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ppt_y</p:attrName>
                                        </p:attrNameLst>
                                      </p:cBhvr>
                                      <p:tavLst>
                                        <p:tav tm="0">
                                          <p:val>
                                            <p:strVal val="#ppt_y-#ppt_h*1.125000"/>
                                          </p:val>
                                        </p:tav>
                                        <p:tav tm="100000">
                                          <p:val>
                                            <p:strVal val="#ppt_y"/>
                                          </p:val>
                                        </p:tav>
                                      </p:tavLst>
                                    </p:anim>
                                    <p:animEffect transition="in" filter="wipe(down)">
                                      <p:cBhvr>
                                        <p:cTn id="62" dur="500"/>
                                        <p:tgtEl>
                                          <p:spTgt spid="4"/>
                                        </p:tgtEl>
                                      </p:cBhvr>
                                    </p:animEffect>
                                  </p:childTnLst>
                                </p:cTn>
                              </p:par>
                            </p:childTnLst>
                          </p:cTn>
                        </p:par>
                        <p:par>
                          <p:cTn id="63" fill="hold">
                            <p:stCondLst>
                              <p:cond delay="5899"/>
                            </p:stCondLst>
                            <p:childTnLst>
                              <p:par>
                                <p:cTn id="64" presetID="23" presetClass="entr" presetSubtype="16"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childTnLst>
                                </p:cTn>
                              </p:par>
                            </p:childTnLst>
                          </p:cTn>
                        </p:par>
                        <p:par>
                          <p:cTn id="68" fill="hold">
                            <p:stCondLst>
                              <p:cond delay="6399"/>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bldLvl="0" animBg="1"/>
      <p:bldP spid="41" grpId="0"/>
      <p:bldP spid="42" grpId="0" animBg="1"/>
      <p:bldP spid="44" grpId="0"/>
      <p:bldP spid="51" grpId="0"/>
      <p:bldP spid="52" grpId="0"/>
      <p:bldP spid="10" grpId="0"/>
      <p:bldP spid="3" grpId="0" bldLvl="0" animBg="1"/>
      <p:bldP spid="4" grpId="0"/>
      <p:bldP spid="5" grpId="0" bldLvl="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02</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393924" y="3803471"/>
              <a:ext cx="1097415" cy="368345"/>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拍摄角度</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任意多边形 12"/>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1" cstate="print"/>
            <a:srcRect/>
            <a:stretch>
              <a:fillRect/>
            </a:stretch>
          </a:blipFill>
          <a:ln w="3175" cmpd="sng">
            <a:noFill/>
            <a:round/>
          </a:ln>
        </p:spPr>
        <p:txBody>
          <a:bodyPr anchor="ctr"/>
          <a:lstStyle/>
          <a:p>
            <a:endParaRPr lang="zh-CN" altLang="en-US"/>
          </a:p>
        </p:txBody>
      </p:sp>
      <p:sp>
        <p:nvSpPr>
          <p:cNvPr id="5" name="文本框 4"/>
          <p:cNvSpPr txBox="1">
            <a:spLocks noChangeArrowheads="1"/>
          </p:cNvSpPr>
          <p:nvPr/>
        </p:nvSpPr>
        <p:spPr bwMode="auto">
          <a:xfrm>
            <a:off x="406400" y="1106805"/>
            <a:ext cx="570928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在影视摄像中，拍摄角度是十分重要的造型元素。相同的拍摄主体，采用不同的方向和不同的角度，会产生完全不同的画面造型效果，而面对大千世界纷繁复杂的情况，如何选择拍摄角度也直接反应出摄像人员的创作能力和艺术水平。</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拍摄角度分为两个方面：一是指摄像机与被摄主体所构成的几何角度，一种是指摄像机与被摄主体所构成的心理角度。摄像机拍摄的几何角度包括垂直方向角度和水平方向角度两个内容。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摄像机拍摄的心理角度可分为客观角度和主观角度。</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3" name="图表 53"/>
          <p:cNvGraphicFramePr/>
          <p:nvPr/>
        </p:nvGraphicFramePr>
        <p:xfrm>
          <a:off x="1234440" y="579755"/>
          <a:ext cx="8757285" cy="27031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0" name="文本框 99"/>
          <p:cNvSpPr txBox="1"/>
          <p:nvPr/>
        </p:nvSpPr>
        <p:spPr>
          <a:xfrm>
            <a:off x="1234440" y="3844925"/>
            <a:ext cx="8756650" cy="132207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一、几何角度几何角度是指摄像机具体从哪个空间位置对画面进行拍摄，分为垂直方向的角度（也叫拍摄高度）和水平方向的角度（也叫拍摄方向）。</a:t>
            </a:r>
            <a:endParaRPr lang="zh-CN" altLang="en-US" sz="2000" b="0">
              <a:solidFill>
                <a:srgbClr val="333333"/>
              </a:solidFill>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5655" y="513080"/>
            <a:ext cx="11600815" cy="1476375"/>
          </a:xfrm>
          <a:prstGeom prst="rect">
            <a:avLst/>
          </a:prstGeom>
          <a:noFill/>
        </p:spPr>
        <p:txBody>
          <a:bodyPr wrap="square" rtlCol="0" anchor="t">
            <a:spAutoFit/>
          </a:bodyPr>
          <a:p>
            <a:pPr marL="0" indent="266700"/>
            <a:r>
              <a:rPr lang="zh-CN">
                <a:solidFill>
                  <a:srgbClr val="333333"/>
                </a:solidFill>
                <a:sym typeface="+mn-ea"/>
              </a:rPr>
              <a:t>（一）垂直方向角度垂直方向角度又称为拍摄高度，是指摄像机镜头与被摄主体在垂直平面上的相对位置或相对高度。这种高度变化一般分为平角、俯角、仰角三种方式。</a:t>
            </a:r>
            <a:r>
              <a:rPr lang="en-US">
                <a:solidFill>
                  <a:srgbClr val="333333"/>
                </a:solidFill>
                <a:latin typeface="宋体" panose="02010600030101010101" pitchFamily="2" charset="-122"/>
                <a:sym typeface="+mn-ea"/>
              </a:rPr>
              <a:t>1</a:t>
            </a:r>
            <a:r>
              <a:rPr lang="zh-CN">
                <a:solidFill>
                  <a:srgbClr val="333333"/>
                </a:solidFill>
                <a:sym typeface="+mn-ea"/>
              </a:rPr>
              <a:t>．平角（平视拍摄）拍摄镜头与被摄体处于同一水平线上。这种视角符合日常的生活习惯，拍摄主体不易变形，具有平等、亲切之感。</a:t>
            </a:r>
            <a:endParaRPr lang="en-US" altLang="zh-CN">
              <a:solidFill>
                <a:srgbClr val="333333"/>
              </a:solidFill>
              <a:sym typeface="+mn-ea"/>
            </a:endParaRPr>
          </a:p>
        </p:txBody>
      </p:sp>
      <p:pic>
        <p:nvPicPr>
          <p:cNvPr id="83" name="图片 8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b="8901"/>
          <a:stretch>
            <a:fillRect/>
          </a:stretch>
        </p:blipFill>
        <p:spPr>
          <a:xfrm>
            <a:off x="2586990" y="2706370"/>
            <a:ext cx="2975610" cy="1988185"/>
          </a:xfrm>
          <a:prstGeom prst="rect">
            <a:avLst/>
          </a:prstGeom>
          <a:ln>
            <a:noFill/>
          </a:ln>
        </p:spPr>
      </p:pic>
      <p:pic>
        <p:nvPicPr>
          <p:cNvPr id="85"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0255" y="2706370"/>
            <a:ext cx="3549015" cy="1996440"/>
          </a:xfrm>
          <a:prstGeom prst="rect">
            <a:avLst/>
          </a:prstGeom>
        </p:spPr>
      </p:pic>
      <p:sp>
        <p:nvSpPr>
          <p:cNvPr id="100" name="文本框 99"/>
          <p:cNvSpPr txBox="1"/>
          <p:nvPr/>
        </p:nvSpPr>
        <p:spPr>
          <a:xfrm>
            <a:off x="996950" y="4932680"/>
            <a:ext cx="9807575" cy="1476375"/>
          </a:xfrm>
          <a:prstGeom prst="rect">
            <a:avLst/>
          </a:prstGeom>
          <a:noFill/>
          <a:ln w="9525">
            <a:noFill/>
          </a:ln>
        </p:spPr>
        <p:txBody>
          <a:bodyPr wrap="square">
            <a:spAutoFit/>
          </a:bodyPr>
          <a:p>
            <a:pPr marL="0" indent="266700"/>
            <a:r>
              <a:rPr lang="zh-CN" sz="1800" b="0">
                <a:solidFill>
                  <a:srgbClr val="333333"/>
                </a:solidFill>
                <a:ea typeface="宋体" panose="02010600030101010101" pitchFamily="2" charset="-122"/>
              </a:rPr>
              <a:t>平视拍摄的造型特点及注意事项有：（1）</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拍摄主体给人亲切、自然、平等、客观的心理感受，不易变形，画面结构稳定。（2）</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使用场合较为广泛，但空间感和立体感较弱，不利于层次表现。（3）</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拍摄时要根据具体对象调整高度。如拍摄坐姿或小孩时，摄像机应降低位置以保证与拍摄主体水平。</a:t>
            </a:r>
            <a:endParaRPr lang="zh-CN" altLang="en-US" sz="1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9810" y="856615"/>
            <a:ext cx="9128125" cy="132207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2. 俯角（俯视拍摄）俯摄是指摄像机位置高于被摄体，从高处向下俯视拍摄。俯摄镜头视野开阔，用来表现浩大的场景，有其独到之处；如果拍摄某一人物，会有居高临下之感，人物会显得矮小压抑。</a:t>
            </a:r>
            <a:endParaRPr lang="en-US" altLang="zh-CN" sz="2000" b="0">
              <a:solidFill>
                <a:srgbClr val="333333"/>
              </a:solidFill>
              <a:ea typeface="宋体" panose="0201060003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l="19503" t="2824" r="6815"/>
          <a:stretch>
            <a:fillRect/>
          </a:stretch>
        </p:blipFill>
        <p:spPr>
          <a:xfrm>
            <a:off x="1732915" y="2562225"/>
            <a:ext cx="3788410" cy="2112010"/>
          </a:xfrm>
          <a:prstGeom prst="rect">
            <a:avLst/>
          </a:prstGeom>
          <a:ln>
            <a:noFill/>
          </a:ln>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9765" y="2562225"/>
            <a:ext cx="3749040" cy="2107565"/>
          </a:xfrm>
          <a:prstGeom prst="rect">
            <a:avLst/>
          </a:prstGeom>
        </p:spPr>
      </p:pic>
      <p:sp>
        <p:nvSpPr>
          <p:cNvPr id="4" name="文本框 3"/>
          <p:cNvSpPr txBox="1"/>
          <p:nvPr/>
        </p:nvSpPr>
        <p:spPr>
          <a:xfrm>
            <a:off x="4539615" y="4768850"/>
            <a:ext cx="208851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电影《寄生虫》俯视镜头</a:t>
            </a:r>
            <a:endParaRPr lang="zh-CN" altLang="en-US"/>
          </a:p>
        </p:txBody>
      </p:sp>
      <p:sp>
        <p:nvSpPr>
          <p:cNvPr id="5" name="文本框 4"/>
          <p:cNvSpPr txBox="1"/>
          <p:nvPr/>
        </p:nvSpPr>
        <p:spPr>
          <a:xfrm>
            <a:off x="1087120" y="5146675"/>
            <a:ext cx="8939530" cy="1198880"/>
          </a:xfrm>
          <a:prstGeom prst="rect">
            <a:avLst/>
          </a:prstGeom>
          <a:noFill/>
          <a:ln w="9525">
            <a:noFill/>
          </a:ln>
        </p:spPr>
        <p:txBody>
          <a:bodyPr wrap="square">
            <a:spAutoFit/>
          </a:bodyPr>
          <a:p>
            <a:pPr marL="0" indent="269240"/>
            <a:r>
              <a:rPr lang="zh-CN" sz="1800" b="0">
                <a:solidFill>
                  <a:srgbClr val="333333"/>
                </a:solidFill>
                <a:ea typeface="宋体" panose="02010600030101010101" pitchFamily="2" charset="-122"/>
              </a:rPr>
              <a:t>俯视拍摄的造型特点及注意事项有：（1）</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表现景物的层次、数量、气势，画面大气严谨，有深远辽阔感。（2）</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俯视镜头使画面主体对象显得低矮、弱小、不自信或缺乏气势。（3）</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有时将俯视镜头与仰视镜头一起运用，能够给观众一种角色之间强弱的对比感。</a:t>
            </a:r>
            <a:endParaRPr lang="zh-CN" altLang="en-US" sz="1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235" y="652780"/>
            <a:ext cx="11085195" cy="1322070"/>
          </a:xfrm>
          <a:prstGeom prst="rect">
            <a:avLst/>
          </a:prstGeom>
          <a:noFill/>
          <a:ln w="9525">
            <a:noFill/>
          </a:ln>
        </p:spPr>
        <p:txBody>
          <a:bodyPr wrap="square">
            <a:spAutoFit/>
          </a:bodyPr>
          <a:p>
            <a:pPr marL="228600" indent="-228600"/>
            <a:r>
              <a:rPr lang="en-US" sz="2000" b="0">
                <a:solidFill>
                  <a:srgbClr val="333333"/>
                </a:solidFill>
                <a:latin typeface="宋体" panose="02010600030101010101" pitchFamily="2" charset="-122"/>
                <a:ea typeface="宋体" panose="02010600030101010101" pitchFamily="2" charset="-122"/>
              </a:rPr>
              <a:t>3. </a:t>
            </a:r>
            <a:r>
              <a:rPr lang="zh-CN" sz="2000" b="0">
                <a:solidFill>
                  <a:srgbClr val="333333"/>
                </a:solidFill>
                <a:ea typeface="宋体" panose="02010600030101010101" pitchFamily="2" charset="-122"/>
              </a:rPr>
              <a:t>仰角（仰视拍摄）仰摄是指摄像机位置低于被摄主体，从低处向上进行拍摄，从而产生一种仰视效果，能使被摄体显得高大、挺拔。尤其是运用广角拍摄时，使画面更具夸张性。常用于表现高大雄伟的形象，或对人物的敬畏感，也用于表现风光建筑的高大雄伟，使人产生赞颂、自豪的感情色彩。</a:t>
            </a:r>
            <a:endParaRPr lang="zh-CN" altLang="en-US" sz="2000"/>
          </a:p>
        </p:txBody>
      </p:sp>
      <p:pic>
        <p:nvPicPr>
          <p:cNvPr id="87" name="图片 8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5995" y="2248535"/>
            <a:ext cx="3726815" cy="2096135"/>
          </a:xfrm>
          <a:prstGeom prst="rect">
            <a:avLst/>
          </a:prstGeom>
        </p:spPr>
      </p:pic>
      <p:pic>
        <p:nvPicPr>
          <p:cNvPr id="89" name="图片 89"/>
          <p:cNvPicPr>
            <a:picLocks noChangeAspect="1"/>
          </p:cNvPicPr>
          <p:nvPr/>
        </p:nvPicPr>
        <p:blipFill>
          <a:blip r:embed="rId2" cstate="print">
            <a:extLst>
              <a:ext uri="{28A0092B-C50C-407E-A947-70E740481C1C}">
                <a14:useLocalDpi xmlns:a14="http://schemas.microsoft.com/office/drawing/2010/main" val="0"/>
              </a:ext>
            </a:extLst>
          </a:blip>
          <a:srcRect t="15801"/>
          <a:stretch>
            <a:fillRect/>
          </a:stretch>
        </p:blipFill>
        <p:spPr>
          <a:xfrm>
            <a:off x="6116955" y="2248535"/>
            <a:ext cx="3727450" cy="2086610"/>
          </a:xfrm>
          <a:prstGeom prst="rect">
            <a:avLst/>
          </a:prstGeom>
          <a:ln>
            <a:noFill/>
          </a:ln>
        </p:spPr>
      </p:pic>
      <p:sp>
        <p:nvSpPr>
          <p:cNvPr id="2" name="文本框 1"/>
          <p:cNvSpPr txBox="1"/>
          <p:nvPr/>
        </p:nvSpPr>
        <p:spPr>
          <a:xfrm>
            <a:off x="5024120" y="4512945"/>
            <a:ext cx="247713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电视剧《权力的游戏》剧中仰视镜头</a:t>
            </a:r>
            <a:endParaRPr lang="zh-CN" altLang="en-US"/>
          </a:p>
        </p:txBody>
      </p:sp>
      <p:sp>
        <p:nvSpPr>
          <p:cNvPr id="3" name="文本框 2"/>
          <p:cNvSpPr txBox="1"/>
          <p:nvPr/>
        </p:nvSpPr>
        <p:spPr>
          <a:xfrm>
            <a:off x="1036955" y="4765675"/>
            <a:ext cx="10911840" cy="1753235"/>
          </a:xfrm>
          <a:prstGeom prst="rect">
            <a:avLst/>
          </a:prstGeom>
          <a:noFill/>
          <a:ln w="9525">
            <a:noFill/>
          </a:ln>
        </p:spPr>
        <p:txBody>
          <a:bodyPr wrap="square">
            <a:spAutoFit/>
          </a:bodyPr>
          <a:p>
            <a:pPr marL="0" indent="269240"/>
            <a:r>
              <a:rPr lang="zh-CN" sz="1800" b="0">
                <a:solidFill>
                  <a:srgbClr val="333333"/>
                </a:solidFill>
                <a:ea typeface="宋体" panose="02010600030101010101" pitchFamily="2" charset="-122"/>
              </a:rPr>
              <a:t>俯视拍摄的造型特点及注意事项有：（1）</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仰拍画面中地平线下降，常出现以天空或其他特定物体为背景的画面，背景净化，突出前景主体、压缩背景。（2）</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强调在垂直方向伸展的被摄主体高度和气势。画面带有歌颂、骄傲或敬畏、压迫等感情色彩，表现崇高、庄严、伟大的气概和情绪。（3）</a:t>
            </a:r>
            <a:r>
              <a:rPr lang="en-US" sz="1800" b="0">
                <a:solidFill>
                  <a:srgbClr val="333333"/>
                </a:solidFill>
                <a:latin typeface="宋体" panose="02010600030101010101" pitchFamily="2" charset="-122"/>
                <a:ea typeface="宋体" panose="02010600030101010101" pitchFamily="2" charset="-122"/>
              </a:rPr>
              <a:t> </a:t>
            </a:r>
            <a:r>
              <a:rPr lang="zh-CN" sz="1800" b="0">
                <a:solidFill>
                  <a:srgbClr val="333333"/>
                </a:solidFill>
                <a:ea typeface="宋体" panose="02010600030101010101" pitchFamily="2" charset="-122"/>
              </a:rPr>
              <a:t>用广角近距离仰角拍摄时，更易产生强烈的人物变性。</a:t>
            </a:r>
            <a:endParaRPr lang="zh-CN" altLang="en-US" sz="1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3575" y="458470"/>
            <a:ext cx="11374755" cy="224536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（二）水平方向角度水平方向角度又称为拍摄方向，是指摄像机镜头与被摄主体处于同一水平面上的拍摄方向，即水平一周360°，通常包括正面、侧面、背面三个方向。</a:t>
            </a:r>
            <a:r>
              <a:rPr lang="en-US" sz="2000" b="0">
                <a:solidFill>
                  <a:srgbClr val="333333"/>
                </a:solidFill>
                <a:latin typeface="宋体" panose="02010600030101010101" pitchFamily="2" charset="-122"/>
                <a:ea typeface="宋体" panose="02010600030101010101" pitchFamily="2" charset="-122"/>
              </a:rPr>
              <a:t>1</a:t>
            </a:r>
            <a:r>
              <a:rPr lang="zh-CN" sz="2000" b="0">
                <a:solidFill>
                  <a:srgbClr val="333333"/>
                </a:solidFill>
                <a:ea typeface="宋体" panose="02010600030101010101" pitchFamily="2" charset="-122"/>
              </a:rPr>
              <a:t>．正面方向拍摄摄像机镜头在被摄主体的正前方向进行拍摄。能表现被摄对象的正面全貌，给人以一目了然的感觉。拍摄人物时，能看到人物的完整脸部特征、表情和动作，容易产生亲切感和参与感。缺点是缺乏立体感，视觉显平淡。</a:t>
            </a:r>
            <a:endParaRPr lang="zh-CN" altLang="en-US" sz="2000"/>
          </a:p>
        </p:txBody>
      </p:sp>
      <p:pic>
        <p:nvPicPr>
          <p:cNvPr id="4"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80740" y="2703830"/>
            <a:ext cx="5274310" cy="2971800"/>
          </a:xfrm>
          <a:prstGeom prst="rect">
            <a:avLst/>
          </a:prstGeom>
        </p:spPr>
      </p:pic>
      <p:sp>
        <p:nvSpPr>
          <p:cNvPr id="2" name="文本框 1"/>
          <p:cNvSpPr txBox="1"/>
          <p:nvPr/>
        </p:nvSpPr>
        <p:spPr>
          <a:xfrm>
            <a:off x="5063490" y="5993130"/>
            <a:ext cx="190944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电影《鸟人》正面拍摄剧照</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2500" y="1075055"/>
            <a:ext cx="11141710" cy="1014730"/>
          </a:xfrm>
          <a:prstGeom prst="rect">
            <a:avLst/>
          </a:prstGeom>
          <a:noFill/>
          <a:ln w="9525">
            <a:noFill/>
          </a:ln>
        </p:spPr>
        <p:txBody>
          <a:bodyPr wrap="square">
            <a:spAutoFit/>
          </a:bodyPr>
          <a:p>
            <a:pPr marL="0" indent="266700"/>
            <a:r>
              <a:rPr lang="en-US" sz="2000" b="0">
                <a:solidFill>
                  <a:srgbClr val="333333"/>
                </a:solidFill>
                <a:latin typeface="宋体" panose="02010600030101010101" pitchFamily="2" charset="-122"/>
                <a:ea typeface="宋体" panose="02010600030101010101" pitchFamily="2" charset="-122"/>
              </a:rPr>
              <a:t>2. </a:t>
            </a:r>
            <a:r>
              <a:rPr lang="zh-CN" sz="2000" b="0">
                <a:solidFill>
                  <a:srgbClr val="333333"/>
                </a:solidFill>
                <a:ea typeface="宋体" panose="02010600030101010101" pitchFamily="2" charset="-122"/>
              </a:rPr>
              <a:t>侧面方向拍摄摄像机镜头在被摄主体的侧面方向进行拍摄。有利于表现形体轮廓和立体感，也易于表现出空间的纵深感。</a:t>
            </a:r>
            <a:endParaRPr lang="en-US" altLang="zh-CN" sz="2000" b="0">
              <a:solidFill>
                <a:srgbClr val="333333"/>
              </a:solidFill>
              <a:ea typeface="宋体" panose="02010600030101010101" pitchFamily="2" charset="-122"/>
            </a:endParaRPr>
          </a:p>
        </p:txBody>
      </p:sp>
      <p:pic>
        <p:nvPicPr>
          <p:cNvPr id="5" name="图片 5"/>
          <p:cNvPicPr>
            <a:picLocks noChangeAspect="1"/>
          </p:cNvPicPr>
          <p:nvPr/>
        </p:nvPicPr>
        <p:blipFill>
          <a:blip r:embed="rId1" cstate="print">
            <a:extLst>
              <a:ext uri="{28A0092B-C50C-407E-A947-70E740481C1C}">
                <a14:useLocalDpi xmlns:a14="http://schemas.microsoft.com/office/drawing/2010/main" val="0"/>
              </a:ext>
            </a:extLst>
          </a:blip>
          <a:srcRect l="10062" t="1330"/>
          <a:stretch>
            <a:fillRect/>
          </a:stretch>
        </p:blipFill>
        <p:spPr>
          <a:xfrm>
            <a:off x="1868170" y="2767965"/>
            <a:ext cx="4189095" cy="2483485"/>
          </a:xfrm>
          <a:prstGeom prst="rect">
            <a:avLst/>
          </a:prstGeom>
          <a:ln>
            <a:noFill/>
          </a:ln>
        </p:spPr>
      </p:pic>
      <p:pic>
        <p:nvPicPr>
          <p:cNvPr id="6"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7930" y="2767965"/>
            <a:ext cx="3776980" cy="2503170"/>
          </a:xfrm>
          <a:prstGeom prst="rect">
            <a:avLst/>
          </a:prstGeom>
        </p:spPr>
      </p:pic>
      <p:sp>
        <p:nvSpPr>
          <p:cNvPr id="2" name="文本框 1"/>
          <p:cNvSpPr txBox="1"/>
          <p:nvPr/>
        </p:nvSpPr>
        <p:spPr>
          <a:xfrm>
            <a:off x="5079365" y="5570220"/>
            <a:ext cx="212153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电影《鸟人》侧面拍摄剧照</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64615" y="911860"/>
            <a:ext cx="9195435" cy="1322070"/>
          </a:xfrm>
          <a:prstGeom prst="rect">
            <a:avLst/>
          </a:prstGeom>
          <a:noFill/>
          <a:ln w="9525">
            <a:noFill/>
          </a:ln>
        </p:spPr>
        <p:txBody>
          <a:bodyPr wrap="square">
            <a:spAutoFit/>
          </a:bodyPr>
          <a:p>
            <a:pPr marL="0" indent="266700"/>
            <a:r>
              <a:rPr lang="en-US" sz="2000" b="0">
                <a:solidFill>
                  <a:srgbClr val="333333"/>
                </a:solidFill>
                <a:latin typeface="宋体" panose="02010600030101010101" pitchFamily="2" charset="-122"/>
                <a:ea typeface="宋体" panose="02010600030101010101" pitchFamily="2" charset="-122"/>
              </a:rPr>
              <a:t>3.</a:t>
            </a:r>
            <a:r>
              <a:rPr lang="zh-CN" sz="2000" b="0">
                <a:solidFill>
                  <a:srgbClr val="333333"/>
                </a:solidFill>
                <a:ea typeface="宋体" panose="02010600030101010101" pitchFamily="2" charset="-122"/>
              </a:rPr>
              <a:t>背面方向拍摄背面方向拍摄是在被摄对象的后方拍摄，这个角度易被忽视，其实只要处理得好，也能给人以新意、含蓄之感，尤其是在拍摄人物时，观众通过人物的姿态动作理解其心理状态，给人以悬念和主管参与感。</a:t>
            </a:r>
            <a:endParaRPr lang="en-US" altLang="zh-CN" sz="2000" b="0">
              <a:solidFill>
                <a:srgbClr val="333333"/>
              </a:solidFill>
              <a:ea typeface="宋体" panose="02010600030101010101" pitchFamily="2" charset="-122"/>
            </a:endParaRPr>
          </a:p>
        </p:txBody>
      </p:sp>
      <p:pic>
        <p:nvPicPr>
          <p:cNvPr id="7"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69285" y="2555240"/>
            <a:ext cx="5274310" cy="2967990"/>
          </a:xfrm>
          <a:prstGeom prst="rect">
            <a:avLst/>
          </a:prstGeom>
        </p:spPr>
      </p:pic>
      <p:sp>
        <p:nvSpPr>
          <p:cNvPr id="2" name="文本框 1"/>
          <p:cNvSpPr txBox="1"/>
          <p:nvPr/>
        </p:nvSpPr>
        <p:spPr>
          <a:xfrm>
            <a:off x="4851400" y="5781675"/>
            <a:ext cx="222186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电影《少年派的奇幻漂流》剧照</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97940" y="697230"/>
            <a:ext cx="10196195" cy="1630045"/>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二、心理角度心理角度也称为叙事角度。在用拍摄角度为进行叙事服务时，可以将角度分为两类：</a:t>
            </a:r>
            <a:r>
              <a:rPr lang="zh-CN" sz="2000" b="1">
                <a:solidFill>
                  <a:srgbClr val="333333"/>
                </a:solidFill>
                <a:ea typeface="宋体" panose="02010600030101010101" pitchFamily="2" charset="-122"/>
              </a:rPr>
              <a:t>客观角度和主观角度</a:t>
            </a:r>
            <a:r>
              <a:rPr lang="zh-CN" sz="2000" b="0">
                <a:solidFill>
                  <a:srgbClr val="333333"/>
                </a:solidFill>
                <a:ea typeface="宋体" panose="02010600030101010101" pitchFamily="2" charset="-122"/>
              </a:rPr>
              <a:t>。这两种角度对于电视画面分别具有独特的表现手段。摄像人员只有对它们特点和手法深入研究，才能将之在创作中灵活运用，以便在实际拍摄过程中准确把握电视内容的要求。</a:t>
            </a:r>
            <a:endParaRPr lang="zh-CN" altLang="en-US" sz="2000"/>
          </a:p>
        </p:txBody>
      </p:sp>
      <p:pic>
        <p:nvPicPr>
          <p:cNvPr id="8"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7900" y="3532505"/>
            <a:ext cx="3981450" cy="2487295"/>
          </a:xfrm>
          <a:prstGeom prst="rect">
            <a:avLst/>
          </a:prstGeom>
        </p:spPr>
      </p:pic>
      <p:pic>
        <p:nvPicPr>
          <p:cNvPr id="9"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2080" y="3536950"/>
            <a:ext cx="3957320" cy="2472690"/>
          </a:xfrm>
          <a:prstGeom prst="rect">
            <a:avLst/>
          </a:prstGeom>
        </p:spPr>
      </p:pic>
      <p:sp>
        <p:nvSpPr>
          <p:cNvPr id="2" name="文本框 1"/>
          <p:cNvSpPr txBox="1"/>
          <p:nvPr/>
        </p:nvSpPr>
        <p:spPr>
          <a:xfrm>
            <a:off x="1297940" y="2803525"/>
            <a:ext cx="5080000" cy="398780"/>
          </a:xfrm>
          <a:prstGeom prst="rect">
            <a:avLst/>
          </a:prstGeom>
          <a:noFill/>
          <a:ln w="9525">
            <a:noFill/>
          </a:ln>
        </p:spPr>
        <p:txBody>
          <a:bodyPr>
            <a:spAutoFit/>
          </a:bodyPr>
          <a:p>
            <a:pPr marL="0" indent="266700"/>
            <a:r>
              <a:rPr lang="zh-CN" sz="2000" b="0">
                <a:solidFill>
                  <a:srgbClr val="333333"/>
                </a:solidFill>
                <a:ea typeface="宋体" panose="02010600030101010101" pitchFamily="2" charset="-122"/>
              </a:rPr>
              <a:t>（一）客观角度</a:t>
            </a:r>
            <a:endParaRPr lang="zh-CN" altLang="en-US" sz="2000" b="0">
              <a:solidFill>
                <a:srgbClr val="333333"/>
              </a:solidFill>
              <a:ea typeface="宋体" panose="02010600030101010101" pitchFamily="2" charset="-122"/>
            </a:endParaRPr>
          </a:p>
        </p:txBody>
      </p:sp>
      <p:sp>
        <p:nvSpPr>
          <p:cNvPr id="3" name="文本框 2"/>
          <p:cNvSpPr txBox="1"/>
          <p:nvPr/>
        </p:nvSpPr>
        <p:spPr>
          <a:xfrm>
            <a:off x="5279390" y="6326505"/>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电视剧《人民的名义》客观角度镜头</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Rectangle 20"/>
          <p:cNvSpPr>
            <a:spLocks noChangeArrowheads="1"/>
          </p:cNvSpPr>
          <p:nvPr/>
        </p:nvSpPr>
        <p:spPr bwMode="auto">
          <a:xfrm>
            <a:off x="2966890" y="1807999"/>
            <a:ext cx="8791077"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cs typeface="+mn-ea"/>
                <a:sym typeface="Arial" panose="020B0604020202020204" pitchFamily="34" charset="0"/>
              </a:rPr>
              <a:t>章节重点</a:t>
            </a:r>
            <a:endParaRPr lang="en-US" altLang="zh-CN" sz="2000" b="1" dirty="0" smtClean="0">
              <a:solidFill>
                <a:schemeClr val="accent1"/>
              </a:solidFill>
              <a:latin typeface="+mn-ea"/>
              <a:ea typeface="+mn-ea"/>
              <a:cs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、培养学生画面构图的意识</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、能够在拍摄前思考拍摄角度、景别、焦距、焦点等影响画面效果的因素</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21"/>
          <p:cNvSpPr>
            <a:spLocks noChangeArrowheads="1"/>
          </p:cNvSpPr>
          <p:nvPr/>
        </p:nvSpPr>
        <p:spPr bwMode="auto">
          <a:xfrm>
            <a:off x="2966890" y="3472309"/>
            <a:ext cx="3967013"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20204" pitchFamily="34" charset="0"/>
              </a:rPr>
              <a:t>学时安排：</a:t>
            </a:r>
            <a:endParaRPr lang="en-US" altLang="zh-CN" sz="2000" b="1" dirty="0" smtClean="0">
              <a:solidFill>
                <a:schemeClr val="accent1"/>
              </a:solidFill>
              <a:latin typeface="+mn-ea"/>
              <a:ea typeface="+mn-ea"/>
              <a:sym typeface="Arial" panose="020B0604020202020204" pitchFamily="34" charset="0"/>
            </a:endParaRPr>
          </a:p>
          <a:p>
            <a:pPr>
              <a:lnSpc>
                <a:spcPct val="120000"/>
              </a:lnSpc>
            </a:pPr>
            <a:r>
              <a:rPr lang="en-US" altLang="zh-CN"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a:t>
            </a:r>
            <a:r>
              <a:rPr lang="zh-CN" altLang="en-US" sz="14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学时</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22"/>
          <p:cNvSpPr>
            <a:spLocks noChangeArrowheads="1"/>
          </p:cNvSpPr>
          <p:nvPr/>
        </p:nvSpPr>
        <p:spPr bwMode="auto">
          <a:xfrm>
            <a:off x="2966890" y="4768453"/>
            <a:ext cx="9079109"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20204" pitchFamily="34" charset="0"/>
              </a:rPr>
              <a:t>章节任务</a:t>
            </a:r>
            <a:r>
              <a:rPr lang="zh-CN" altLang="en-US" sz="2000" b="1" dirty="0" smtClean="0">
                <a:solidFill>
                  <a:schemeClr val="accent1"/>
                </a:solidFill>
                <a:latin typeface="+mn-ea"/>
                <a:ea typeface="+mn-ea"/>
                <a:sym typeface="Arial" panose="020B0604020202020204" pitchFamily="34" charset="0"/>
              </a:rPr>
              <a:t>：</a:t>
            </a:r>
            <a:endParaRPr lang="en-US" altLang="zh-CN" sz="2000" b="1" dirty="0" smtClean="0">
              <a:solidFill>
                <a:schemeClr val="accent1"/>
              </a:solidFill>
              <a:latin typeface="+mn-ea"/>
              <a:ea typeface="+mn-ea"/>
              <a:sym typeface="Arial" panose="020B0604020202020204" pitchFamily="34" charset="0"/>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、赏析电影《绿皮书》《寄生虫》《</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1917</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》《英雄》等优秀影视作品。</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rPr>
              <a:t>、根据其画面构图，对不同影片进行比较和赏析。</a:t>
            </a: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lstStyle/>
          <a:p>
            <a:pPr defTabSz="964565"/>
            <a:r>
              <a:rPr lang="zh-CN" altLang="en-US" sz="2400" b="1"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视听语言 </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31" grpId="0" animBg="1"/>
          <p:bldP spid="31" grpId="1" animBg="1"/>
          <p:bldP spid="37" grpId="0"/>
          <p:bldP spid="38"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53185" y="1365885"/>
            <a:ext cx="5080000" cy="398780"/>
          </a:xfrm>
          <a:prstGeom prst="rect">
            <a:avLst/>
          </a:prstGeom>
          <a:noFill/>
          <a:ln w="9525">
            <a:noFill/>
          </a:ln>
        </p:spPr>
        <p:txBody>
          <a:bodyPr>
            <a:spAutoFit/>
          </a:bodyPr>
          <a:p>
            <a:pPr marL="0" indent="266700"/>
            <a:r>
              <a:rPr lang="zh-CN" sz="2000" b="0">
                <a:solidFill>
                  <a:srgbClr val="333333"/>
                </a:solidFill>
                <a:ea typeface="宋体" panose="02010600030101010101" pitchFamily="2" charset="-122"/>
              </a:rPr>
              <a:t>（二）主观角度</a:t>
            </a:r>
            <a:endParaRPr lang="zh-CN" altLang="en-US" sz="2000" b="0">
              <a:solidFill>
                <a:srgbClr val="333333"/>
              </a:solidFill>
              <a:ea typeface="宋体" panose="02010600030101010101" pitchFamily="2" charset="-122"/>
            </a:endParaRPr>
          </a:p>
        </p:txBody>
      </p:sp>
      <p:pic>
        <p:nvPicPr>
          <p:cNvPr id="10"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7880" y="2345055"/>
            <a:ext cx="4153535" cy="2028190"/>
          </a:xfrm>
          <a:prstGeom prst="rect">
            <a:avLst/>
          </a:prstGeom>
        </p:spPr>
      </p:pic>
      <p:pic>
        <p:nvPicPr>
          <p:cNvPr id="11" name="图片 11"/>
          <p:cNvPicPr>
            <a:picLocks noChangeAspect="1"/>
          </p:cNvPicPr>
          <p:nvPr/>
        </p:nvPicPr>
        <p:blipFill>
          <a:blip r:embed="rId2" cstate="print">
            <a:extLst>
              <a:ext uri="{28A0092B-C50C-407E-A947-70E740481C1C}">
                <a14:useLocalDpi xmlns:a14="http://schemas.microsoft.com/office/drawing/2010/main" val="0"/>
              </a:ext>
            </a:extLst>
          </a:blip>
          <a:srcRect b="1493"/>
          <a:stretch>
            <a:fillRect/>
          </a:stretch>
        </p:blipFill>
        <p:spPr>
          <a:xfrm>
            <a:off x="6433185" y="2342515"/>
            <a:ext cx="4152265" cy="2035810"/>
          </a:xfrm>
          <a:prstGeom prst="rect">
            <a:avLst/>
          </a:prstGeom>
          <a:ln>
            <a:noFill/>
          </a:ln>
        </p:spPr>
      </p:pic>
      <p:sp>
        <p:nvSpPr>
          <p:cNvPr id="2" name="文本框 1"/>
          <p:cNvSpPr txBox="1"/>
          <p:nvPr/>
        </p:nvSpPr>
        <p:spPr>
          <a:xfrm>
            <a:off x="5505450" y="4846955"/>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电影《烈日灼心》主观角度镜头</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03</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567936" y="3826333"/>
              <a:ext cx="640159" cy="368345"/>
            </a:xfrm>
            <a:prstGeom prst="rect">
              <a:avLst/>
            </a:prstGeom>
            <a:noFill/>
          </p:spPr>
          <p:txBody>
            <a:bodyPr wrap="none" rtlCol="0">
              <a:spAutoFit/>
            </a:bodyPr>
            <a:lstStyle/>
            <a:p>
              <a:pPr algn="l"/>
              <a:r>
                <a:rPr lang="zh-CN" altLang="en-US" b="1" dirty="0">
                  <a:solidFill>
                    <a:srgbClr val="FFFFFF"/>
                  </a:solidFill>
                  <a:latin typeface="微软雅黑" panose="020B0503020204020204" pitchFamily="34" charset="-122"/>
                  <a:ea typeface="微软雅黑" panose="020B0503020204020204" pitchFamily="34" charset="-122"/>
                  <a:sym typeface="+mn-ea"/>
                </a:rPr>
                <a:t>景别</a:t>
              </a:r>
              <a:endParaRPr lang="zh-CN" altLang="en-US" b="1" dirty="0">
                <a:solidFill>
                  <a:srgbClr val="FFFFFF"/>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0090" y="1396365"/>
            <a:ext cx="11418570" cy="706755"/>
          </a:xfrm>
          <a:prstGeom prst="rect">
            <a:avLst/>
          </a:prstGeom>
          <a:noFill/>
          <a:ln w="9525">
            <a:noFill/>
          </a:ln>
        </p:spPr>
        <p:txBody>
          <a:bodyPr wrap="square">
            <a:spAutoFit/>
          </a:bodyPr>
          <a:p>
            <a:pPr marL="0" indent="0"/>
            <a:r>
              <a:rPr lang="zh-CN" sz="2000" b="0">
                <a:solidFill>
                  <a:srgbClr val="333333"/>
                </a:solidFill>
                <a:ea typeface="宋体" panose="02010600030101010101" pitchFamily="2" charset="-122"/>
              </a:rPr>
              <a:t>景别的划分，是以拍摄主体呈现的范围大小为标准的，一般分为五种景别，以人物为例，</a:t>
            </a:r>
            <a:r>
              <a:rPr lang="en-US" sz="2000" b="0">
                <a:solidFill>
                  <a:srgbClr val="333333"/>
                </a:solidFill>
                <a:latin typeface="宋体" panose="02010600030101010101" pitchFamily="2" charset="-122"/>
                <a:ea typeface="宋体" panose="02010600030101010101" pitchFamily="2" charset="-122"/>
              </a:rPr>
              <a:t> </a:t>
            </a:r>
            <a:r>
              <a:rPr lang="zh-CN" sz="2000" b="0">
                <a:solidFill>
                  <a:srgbClr val="333333"/>
                </a:solidFill>
                <a:ea typeface="宋体" panose="02010600030101010101" pitchFamily="2" charset="-122"/>
              </a:rPr>
              <a:t>由远及近分别为：远景、全景、中景、近景、特写。</a:t>
            </a:r>
            <a:endParaRPr lang="zh-CN" altLang="en-US" sz="2000"/>
          </a:p>
        </p:txBody>
      </p:sp>
      <p:pic>
        <p:nvPicPr>
          <p:cNvPr id="12"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3200" y="2949575"/>
            <a:ext cx="7049135" cy="2589530"/>
          </a:xfrm>
          <a:prstGeom prst="rect">
            <a:avLst/>
          </a:prstGeom>
          <a:ln>
            <a:noFill/>
          </a:ln>
        </p:spPr>
      </p:pic>
      <p:pic>
        <p:nvPicPr>
          <p:cNvPr id="15"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9670" y="2949575"/>
            <a:ext cx="5144135" cy="2589530"/>
          </a:xfrm>
          <a:prstGeom prst="rect">
            <a:avLst/>
          </a:prstGeom>
        </p:spPr>
      </p:pic>
      <p:sp>
        <p:nvSpPr>
          <p:cNvPr id="2" name="文本框 1"/>
          <p:cNvSpPr txBox="1"/>
          <p:nvPr/>
        </p:nvSpPr>
        <p:spPr>
          <a:xfrm>
            <a:off x="6280785" y="5993765"/>
            <a:ext cx="1888490" cy="337185"/>
          </a:xfrm>
          <a:prstGeom prst="rect">
            <a:avLst/>
          </a:prstGeom>
          <a:noFill/>
          <a:ln w="9525">
            <a:noFill/>
          </a:ln>
        </p:spPr>
        <p:txBody>
          <a:bodyPr wrap="square">
            <a:spAutoFit/>
          </a:bodyPr>
          <a:p>
            <a:pPr marL="0" indent="0"/>
            <a:r>
              <a:rPr lang="zh-CN" sz="1600" b="0">
                <a:solidFill>
                  <a:srgbClr val="333333"/>
                </a:solidFill>
                <a:ea typeface="宋体" panose="02010600030101010101" pitchFamily="2" charset="-122"/>
              </a:rPr>
              <a:t>景别图示</a:t>
            </a:r>
            <a:endParaRPr lang="zh-CN" altLang="en-US" sz="1600" b="0">
              <a:solidFill>
                <a:srgbClr val="333333"/>
              </a:solidFill>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0225" y="1167765"/>
            <a:ext cx="11631930" cy="132207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一、远景远景是深远的镜头景别，一般用来表现环境全貌，人物在画面中占比很小。在影视作品中多用远景展现广阔的空间、自然环境等大场面的画面，它相当于从远处观看人和景物，视野宽广、人物较小，画面给人以整体感，但细节不清晰。</a:t>
            </a:r>
            <a:endParaRPr lang="zh-CN" altLang="en-US" sz="2000" b="0">
              <a:solidFill>
                <a:srgbClr val="333333"/>
              </a:solidFill>
              <a:ea typeface="宋体" panose="02010600030101010101" pitchFamily="2" charset="-122"/>
            </a:endParaRPr>
          </a:p>
        </p:txBody>
      </p:sp>
      <p:pic>
        <p:nvPicPr>
          <p:cNvPr id="16"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25165" y="2489835"/>
            <a:ext cx="5274310" cy="3784600"/>
          </a:xfrm>
          <a:prstGeom prst="rect">
            <a:avLst/>
          </a:prstGeom>
        </p:spPr>
      </p:pic>
      <p:sp>
        <p:nvSpPr>
          <p:cNvPr id="2" name="文本框 1"/>
          <p:cNvSpPr txBox="1"/>
          <p:nvPr/>
        </p:nvSpPr>
        <p:spPr>
          <a:xfrm>
            <a:off x="4834890" y="6459855"/>
            <a:ext cx="218884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电影《速度与激情》远景剧照</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3575" y="602615"/>
            <a:ext cx="11565255" cy="193802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二、全景全景是指角色的全身或较小场景全貌的景别，在影视作品中多用来表现人物之间或人与环境的关系。在全景中，可以看清人物全身、活动范围、动作道具等，在拍摄影视作品时，多作为开篇、结尾或转场景别，相比远景，全景范围更小，主要交代角色之间或角色与物体之间在画面中的位置关系，它既不想远景那样由于缺少细节而影响观察，又不会像中近景那样不能展现人物全身形态动作，在记录、播报、叙事、抒情时起到了独特作用。</a:t>
            </a:r>
            <a:endParaRPr lang="zh-CN" altLang="en-US" sz="2000" b="0">
              <a:solidFill>
                <a:srgbClr val="333333"/>
              </a:solidFill>
              <a:ea typeface="宋体" panose="02010600030101010101" pitchFamily="2" charset="-122"/>
            </a:endParaRPr>
          </a:p>
        </p:txBody>
      </p:sp>
      <p:pic>
        <p:nvPicPr>
          <p:cNvPr id="19"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52930" y="2814320"/>
            <a:ext cx="4176395" cy="2609850"/>
          </a:xfrm>
          <a:prstGeom prst="rect">
            <a:avLst/>
          </a:prstGeom>
        </p:spPr>
      </p:pic>
      <p:pic>
        <p:nvPicPr>
          <p:cNvPr id="20" name="图片 20"/>
          <p:cNvPicPr>
            <a:picLocks noChangeAspect="1"/>
          </p:cNvPicPr>
          <p:nvPr/>
        </p:nvPicPr>
        <p:blipFill>
          <a:blip r:embed="rId2" cstate="print">
            <a:extLst>
              <a:ext uri="{28A0092B-C50C-407E-A947-70E740481C1C}">
                <a14:useLocalDpi xmlns:a14="http://schemas.microsoft.com/office/drawing/2010/main" val="0"/>
              </a:ext>
            </a:extLst>
          </a:blip>
          <a:srcRect t="-1" b="2266"/>
          <a:stretch>
            <a:fillRect/>
          </a:stretch>
        </p:blipFill>
        <p:spPr>
          <a:xfrm>
            <a:off x="6330315" y="2825750"/>
            <a:ext cx="4157345" cy="2590800"/>
          </a:xfrm>
          <a:prstGeom prst="rect">
            <a:avLst/>
          </a:prstGeom>
          <a:ln>
            <a:noFill/>
          </a:ln>
        </p:spPr>
      </p:pic>
      <p:sp>
        <p:nvSpPr>
          <p:cNvPr id="2" name="文本框 1"/>
          <p:cNvSpPr txBox="1"/>
          <p:nvPr/>
        </p:nvSpPr>
        <p:spPr>
          <a:xfrm>
            <a:off x="5068570" y="5792470"/>
            <a:ext cx="2265680"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电影《速度与激情》全景剧照</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1705" y="535940"/>
            <a:ext cx="10942320" cy="193802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三、中景中景又称</a:t>
            </a:r>
            <a:r>
              <a:rPr lang="en-US" sz="2000" b="0">
                <a:solidFill>
                  <a:srgbClr val="333333"/>
                </a:solidFill>
                <a:latin typeface="宋体" panose="02010600030101010101" pitchFamily="2" charset="-122"/>
                <a:ea typeface="宋体" panose="02010600030101010101" pitchFamily="2" charset="-122"/>
              </a:rPr>
              <a:t>“</a:t>
            </a:r>
            <a:r>
              <a:rPr lang="zh-CN" sz="2000" b="0">
                <a:solidFill>
                  <a:srgbClr val="333333"/>
                </a:solidFill>
                <a:ea typeface="宋体" panose="02010600030101010101" pitchFamily="2" charset="-122"/>
              </a:rPr>
              <a:t>半身像”，一般范围是从人物膝盖上下的位置到头部的景别（但一般不正好卡在膝盖处，因为卡在关节部位是要尽量避免的，如脖子、腰、膝盖、脚踝等位置，拍摄时要根据内容灵活掌握）。这类景别既能表现上半身的肢体动作，又能表现角色的面部表情，因此较多用于人物对话交流、体现人物关系的场景，属于叙事能力较强的景别，同时也特别适合观众的视觉距离，因此中景镜头在影视作品中占比较大，处理中景画面要避免死板、注意构图和演员表演。</a:t>
            </a:r>
            <a:endParaRPr lang="zh-CN" altLang="en-US" sz="2000"/>
          </a:p>
        </p:txBody>
      </p:sp>
      <p:pic>
        <p:nvPicPr>
          <p:cNvPr id="21" name="图片 2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408430" y="2814320"/>
            <a:ext cx="4411980" cy="2757805"/>
          </a:xfrm>
          <a:prstGeom prst="rect">
            <a:avLst/>
          </a:prstGeom>
          <a:ln>
            <a:noFill/>
          </a:ln>
        </p:spPr>
      </p:pic>
      <p:pic>
        <p:nvPicPr>
          <p:cNvPr id="38" name="图片 38"/>
          <p:cNvPicPr>
            <a:picLocks noChangeAspect="1"/>
          </p:cNvPicPr>
          <p:nvPr/>
        </p:nvPicPr>
        <p:blipFill>
          <a:blip r:embed="rId2" cstate="print">
            <a:extLst>
              <a:ext uri="{28A0092B-C50C-407E-A947-70E740481C1C}">
                <a14:useLocalDpi xmlns:a14="http://schemas.microsoft.com/office/drawing/2010/main" val="0"/>
              </a:ext>
            </a:extLst>
          </a:blip>
          <a:srcRect b="3488"/>
          <a:stretch>
            <a:fillRect/>
          </a:stretch>
        </p:blipFill>
        <p:spPr>
          <a:xfrm>
            <a:off x="6170295" y="2825750"/>
            <a:ext cx="4256405" cy="2737485"/>
          </a:xfrm>
          <a:prstGeom prst="rect">
            <a:avLst/>
          </a:prstGeom>
          <a:ln>
            <a:noFill/>
          </a:ln>
        </p:spPr>
      </p:pic>
      <p:sp>
        <p:nvSpPr>
          <p:cNvPr id="2" name="文本框 1"/>
          <p:cNvSpPr txBox="1"/>
          <p:nvPr/>
        </p:nvSpPr>
        <p:spPr>
          <a:xfrm>
            <a:off x="5013325" y="5892800"/>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电影《速度与激情》中景剧照</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3625" y="534035"/>
            <a:ext cx="10518775" cy="132207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四、近景近景是指角色胸部以上或物体某一局部的景别。近景会使观众有近距离观察人物感觉，能使观众清楚地看清人物细微动作和面部表情。适合于表现人物人物表情的细微变化和内心情感，便于观众走近内心世界，是刻画人物性格最常见的景别。</a:t>
            </a:r>
            <a:endParaRPr lang="zh-CN" altLang="en-US" sz="2000" b="0">
              <a:solidFill>
                <a:srgbClr val="333333"/>
              </a:solidFill>
              <a:ea typeface="宋体" panose="02010600030101010101" pitchFamily="2" charset="-122"/>
            </a:endParaRPr>
          </a:p>
        </p:txBody>
      </p:sp>
      <p:pic>
        <p:nvPicPr>
          <p:cNvPr id="39"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42415" y="2531745"/>
            <a:ext cx="4213860" cy="2807970"/>
          </a:xfrm>
          <a:prstGeom prst="rect">
            <a:avLst/>
          </a:prstGeom>
        </p:spPr>
      </p:pic>
      <p:pic>
        <p:nvPicPr>
          <p:cNvPr id="40"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02655" y="2531745"/>
            <a:ext cx="4179570" cy="2784475"/>
          </a:xfrm>
          <a:prstGeom prst="rect">
            <a:avLst/>
          </a:prstGeom>
        </p:spPr>
      </p:pic>
      <p:sp>
        <p:nvSpPr>
          <p:cNvPr id="2" name="文本框 1"/>
          <p:cNvSpPr txBox="1"/>
          <p:nvPr/>
        </p:nvSpPr>
        <p:spPr>
          <a:xfrm>
            <a:off x="4857115" y="5692775"/>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《速度与激情》近景剧照</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2475" y="427990"/>
            <a:ext cx="11209020" cy="1630045"/>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五、特写特写是近距离拍摄对象，一般在肩部以上，或其他被摄对象的局部范围取景，突出强调人体的某一局部，或者物体的细节。由于特写能把事物的某个局部占据整个画面，排除了其他部位及多余背景，所以更能表现细化的地方，造成强烈的视觉冲击力和迫视感，加深观众对人物情绪或物件细节的感受和认知，起到强调、引人注意、吸引观众进入人物的内心世界等作用。</a:t>
            </a:r>
            <a:endParaRPr lang="zh-CN" altLang="en-US" sz="2000" b="0">
              <a:solidFill>
                <a:srgbClr val="333333"/>
              </a:solidFill>
              <a:ea typeface="宋体" panose="02010600030101010101" pitchFamily="2" charset="-122"/>
            </a:endParaRPr>
          </a:p>
        </p:txBody>
      </p:sp>
      <p:pic>
        <p:nvPicPr>
          <p:cNvPr id="43"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08125" y="2593975"/>
            <a:ext cx="4264660" cy="2399030"/>
          </a:xfrm>
          <a:prstGeom prst="rect">
            <a:avLst/>
          </a:prstGeom>
        </p:spPr>
      </p:pic>
      <p:pic>
        <p:nvPicPr>
          <p:cNvPr id="47" name="图片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9945" y="2593975"/>
            <a:ext cx="4276725" cy="2406015"/>
          </a:xfrm>
          <a:prstGeom prst="rect">
            <a:avLst/>
          </a:prstGeom>
        </p:spPr>
      </p:pic>
      <p:sp>
        <p:nvSpPr>
          <p:cNvPr id="2" name="文本框 1"/>
          <p:cNvSpPr txBox="1"/>
          <p:nvPr/>
        </p:nvSpPr>
        <p:spPr>
          <a:xfrm>
            <a:off x="4812665" y="5358765"/>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《速度与激情》特写镜头剧照</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8445"/>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04</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936668" y="3792674"/>
              <a:ext cx="2011928" cy="368345"/>
            </a:xfrm>
            <a:prstGeom prst="rect">
              <a:avLst/>
            </a:prstGeom>
            <a:noFill/>
          </p:spPr>
          <p:txBody>
            <a:bodyPr wrap="none" rtlCol="0">
              <a:spAutoFit/>
            </a:bodyPr>
            <a:lstStyle/>
            <a:p>
              <a:pPr algn="l"/>
              <a:r>
                <a:rPr lang="zh-CN" altLang="en-US" b="1" dirty="0">
                  <a:solidFill>
                    <a:srgbClr val="FFFFFF"/>
                  </a:solidFill>
                  <a:latin typeface="微软雅黑" panose="020B0503020204020204" pitchFamily="34" charset="-122"/>
                  <a:ea typeface="微软雅黑" panose="020B0503020204020204" pitchFamily="34" charset="-122"/>
                  <a:sym typeface="+mn-ea"/>
                </a:rPr>
                <a:t>焦距、焦点和景深</a:t>
              </a:r>
              <a:endParaRPr lang="zh-CN" altLang="en-US" b="1" dirty="0">
                <a:solidFill>
                  <a:srgbClr val="FFFFFF"/>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0250" y="305435"/>
            <a:ext cx="9963150" cy="193802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一、概念焦距是一个光学概念，是指平行光入射时从透镜光心到光聚集之焦点的距离，简单的说就是焦点到面镜的中心点之间的距离。如图</a:t>
            </a:r>
            <a:r>
              <a:rPr lang="en-US" sz="2000" b="0">
                <a:solidFill>
                  <a:srgbClr val="333333"/>
                </a:solidFill>
                <a:latin typeface="宋体" panose="02010600030101010101" pitchFamily="2" charset="-122"/>
                <a:ea typeface="宋体" panose="02010600030101010101" pitchFamily="2" charset="-122"/>
              </a:rPr>
              <a:t>1-4-1</a:t>
            </a:r>
            <a:r>
              <a:rPr lang="zh-CN" sz="2000" b="0">
                <a:solidFill>
                  <a:srgbClr val="333333"/>
                </a:solidFill>
                <a:ea typeface="宋体" panose="02010600030101010101" pitchFamily="2" charset="-122"/>
              </a:rPr>
              <a:t>所示，平行光通过凸透镜后，汇聚于F点，</a:t>
            </a:r>
            <a:r>
              <a:rPr lang="en-US" sz="2000" b="0">
                <a:solidFill>
                  <a:srgbClr val="333333"/>
                </a:solidFill>
                <a:latin typeface="宋体" panose="02010600030101010101" pitchFamily="2" charset="-122"/>
                <a:ea typeface="宋体" panose="02010600030101010101" pitchFamily="2" charset="-122"/>
              </a:rPr>
              <a:t>F</a:t>
            </a:r>
            <a:r>
              <a:rPr lang="zh-CN" sz="2000" b="0">
                <a:solidFill>
                  <a:srgbClr val="333333"/>
                </a:solidFill>
                <a:ea typeface="宋体" panose="02010600030101010101" pitchFamily="2" charset="-122"/>
              </a:rPr>
              <a:t>点就是焦点，凸透镜中心</a:t>
            </a:r>
            <a:r>
              <a:rPr lang="en-US" sz="2000" b="0">
                <a:solidFill>
                  <a:srgbClr val="333333"/>
                </a:solidFill>
                <a:latin typeface="宋体" panose="02010600030101010101" pitchFamily="2" charset="-122"/>
                <a:ea typeface="宋体" panose="02010600030101010101" pitchFamily="2" charset="-122"/>
              </a:rPr>
              <a:t>O</a:t>
            </a:r>
            <a:r>
              <a:rPr lang="zh-CN" sz="2000" b="0">
                <a:solidFill>
                  <a:srgbClr val="333333"/>
                </a:solidFill>
                <a:ea typeface="宋体" panose="02010600030101010101" pitchFamily="2" charset="-122"/>
              </a:rPr>
              <a:t>到</a:t>
            </a:r>
            <a:r>
              <a:rPr lang="en-US" sz="2000" b="0">
                <a:solidFill>
                  <a:srgbClr val="333333"/>
                </a:solidFill>
                <a:latin typeface="宋体" panose="02010600030101010101" pitchFamily="2" charset="-122"/>
                <a:ea typeface="宋体" panose="02010600030101010101" pitchFamily="2" charset="-122"/>
              </a:rPr>
              <a:t>F</a:t>
            </a:r>
            <a:r>
              <a:rPr lang="zh-CN" sz="2000" b="0">
                <a:solidFill>
                  <a:srgbClr val="333333"/>
                </a:solidFill>
                <a:ea typeface="宋体" panose="02010600030101010101" pitchFamily="2" charset="-122"/>
              </a:rPr>
              <a:t>的长度</a:t>
            </a:r>
            <a:r>
              <a:rPr lang="en-US" sz="2000" b="0">
                <a:solidFill>
                  <a:srgbClr val="333333"/>
                </a:solidFill>
                <a:latin typeface="宋体" panose="02010600030101010101" pitchFamily="2" charset="-122"/>
                <a:ea typeface="宋体" panose="02010600030101010101" pitchFamily="2" charset="-122"/>
              </a:rPr>
              <a:t>f</a:t>
            </a:r>
            <a:r>
              <a:rPr lang="zh-CN" sz="2000" b="0">
                <a:solidFill>
                  <a:srgbClr val="333333"/>
                </a:solidFill>
                <a:ea typeface="宋体" panose="02010600030101010101" pitchFamily="2" charset="-122"/>
              </a:rPr>
              <a:t>就是焦距。从成像清晰度来说，焦点是摄像机在拍摄时聚焦的那个点，也就是画面最清晰的那个部分，而景深是指距离摄像机最近的清晰影像到最远的清晰影像之间的距离</a:t>
            </a:r>
            <a:r>
              <a:rPr lang="zh-CN" altLang="en-US" sz="2000" b="0">
                <a:solidFill>
                  <a:srgbClr val="333333"/>
                </a:solidFill>
                <a:ea typeface="宋体" panose="02010600030101010101" pitchFamily="2" charset="-122"/>
              </a:rPr>
              <a:t>。</a:t>
            </a:r>
            <a:endParaRPr lang="zh-CN" altLang="en-US" sz="2000" b="0">
              <a:solidFill>
                <a:srgbClr val="333333"/>
              </a:solidFill>
              <a:ea typeface="宋体" panose="02010600030101010101" pitchFamily="2" charset="-122"/>
            </a:endParaRPr>
          </a:p>
        </p:txBody>
      </p:sp>
      <p:pic>
        <p:nvPicPr>
          <p:cNvPr id="54" name="图片 5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2180" y="2914650"/>
            <a:ext cx="3284855" cy="2134870"/>
          </a:xfrm>
          <a:prstGeom prst="rect">
            <a:avLst/>
          </a:prstGeom>
        </p:spPr>
      </p:pic>
      <p:pic>
        <p:nvPicPr>
          <p:cNvPr id="5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l="639" t="18609" r="2038" b="1244"/>
          <a:stretch>
            <a:fillRect/>
          </a:stretch>
        </p:blipFill>
        <p:spPr>
          <a:xfrm>
            <a:off x="6194425" y="2820670"/>
            <a:ext cx="4573905" cy="2322830"/>
          </a:xfrm>
          <a:prstGeom prst="rect">
            <a:avLst/>
          </a:prstGeom>
          <a:noFill/>
          <a:ln>
            <a:noFill/>
          </a:ln>
        </p:spPr>
      </p:pic>
      <p:sp>
        <p:nvSpPr>
          <p:cNvPr id="2" name="文本框 1"/>
          <p:cNvSpPr txBox="1"/>
          <p:nvPr/>
        </p:nvSpPr>
        <p:spPr>
          <a:xfrm>
            <a:off x="2777490" y="5436235"/>
            <a:ext cx="1699260"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焦距和焦点</a:t>
            </a:r>
            <a:endParaRPr lang="zh-CN" altLang="en-US"/>
          </a:p>
        </p:txBody>
      </p:sp>
      <p:sp>
        <p:nvSpPr>
          <p:cNvPr id="3" name="文本框 2"/>
          <p:cNvSpPr txBox="1"/>
          <p:nvPr/>
        </p:nvSpPr>
        <p:spPr>
          <a:xfrm>
            <a:off x="7115175" y="5436235"/>
            <a:ext cx="5080000" cy="252730"/>
          </a:xfrm>
          <a:prstGeom prst="rect">
            <a:avLst/>
          </a:prstGeom>
          <a:noFill/>
          <a:ln w="9525">
            <a:noFill/>
          </a:ln>
        </p:spPr>
        <p:txBody>
          <a:bodyPr>
            <a:spAutoFit/>
          </a:bodyPr>
          <a:p>
            <a:pPr marL="0" indent="0"/>
            <a:r>
              <a:rPr lang="zh-CN" sz="1050" b="0">
                <a:solidFill>
                  <a:srgbClr val="333333"/>
                </a:solidFill>
                <a:ea typeface="宋体" panose="02010600030101010101" pitchFamily="2" charset="-122"/>
              </a:rPr>
              <a:t>焦点和景深</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769536"/>
            </a:xfrm>
            <a:prstGeom prst="rect">
              <a:avLst/>
            </a:prstGeom>
            <a:noFill/>
          </p:spPr>
          <p:txBody>
            <a:bodyPr wrap="square" rtlCol="0">
              <a:spAutoFit/>
            </a:bodyPr>
            <a:lstStyle/>
            <a:p>
              <a:pPr algn="ctr"/>
              <a:r>
                <a:rPr lang="en-US" altLang="zh-CN" sz="4400" spc="844" dirty="0">
                  <a:solidFill>
                    <a:schemeClr val="bg1"/>
                  </a:solidFill>
                  <a:latin typeface="Agency FB" panose="020B0503020202020204" pitchFamily="34" charset="0"/>
                  <a:ea typeface="微软雅黑" panose="020B0503020204020204" pitchFamily="34" charset="-122"/>
                </a:rPr>
                <a:t>01</a:t>
              </a:r>
              <a:endParaRPr lang="zh-CN" altLang="en-US" sz="4400"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936668" y="3814902"/>
              <a:ext cx="2011928" cy="368345"/>
            </a:xfrm>
            <a:prstGeom prst="rect">
              <a:avLst/>
            </a:prstGeom>
            <a:noFill/>
          </p:spPr>
          <p:txBody>
            <a:bodyPr wrap="none" rtlCol="0">
              <a:spAutoFit/>
            </a:bodyPr>
            <a:lstStyle/>
            <a:p>
              <a:pPr algn="l"/>
              <a:r>
                <a:rPr lang="zh-CN" altLang="en-US" b="1" dirty="0">
                  <a:solidFill>
                    <a:srgbClr val="FFFFFF"/>
                  </a:solidFill>
                  <a:latin typeface="微软雅黑" panose="020B0503020204020204" pitchFamily="34" charset="-122"/>
                  <a:ea typeface="微软雅黑" panose="020B0503020204020204" pitchFamily="34" charset="-122"/>
                  <a:sym typeface="+mn-ea"/>
                </a:rPr>
                <a:t>构图的原则和方法</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6460" y="667385"/>
            <a:ext cx="10907395" cy="101473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二、焦距的特点和关系焦距在影视中的应用其实并不复杂，它是镜头上的重要参数，如图</a:t>
            </a:r>
            <a:r>
              <a:rPr lang="en-US" sz="2000" b="0">
                <a:solidFill>
                  <a:srgbClr val="333333"/>
                </a:solidFill>
                <a:latin typeface="宋体" panose="02010600030101010101" pitchFamily="2" charset="-122"/>
                <a:ea typeface="宋体" panose="02010600030101010101" pitchFamily="2" charset="-122"/>
              </a:rPr>
              <a:t>1-4-3</a:t>
            </a:r>
            <a:r>
              <a:rPr lang="zh-CN" sz="2000" b="0">
                <a:solidFill>
                  <a:srgbClr val="333333"/>
                </a:solidFill>
                <a:ea typeface="宋体" panose="02010600030101010101" pitchFamily="2" charset="-122"/>
              </a:rPr>
              <a:t>所示，表示这支镜头的焦距是50mm，当然也有16mm、24mm、70mm、100mm等等不同焦距的镜头。</a:t>
            </a:r>
            <a:endParaRPr lang="zh-CN" altLang="en-US" sz="2000"/>
          </a:p>
        </p:txBody>
      </p:sp>
      <p:sp>
        <p:nvSpPr>
          <p:cNvPr id="2" name="文本框 1"/>
          <p:cNvSpPr txBox="1"/>
          <p:nvPr/>
        </p:nvSpPr>
        <p:spPr>
          <a:xfrm>
            <a:off x="886460" y="1914525"/>
            <a:ext cx="10986770" cy="2245360"/>
          </a:xfrm>
          <a:prstGeom prst="rect">
            <a:avLst/>
          </a:prstGeom>
          <a:noFill/>
          <a:ln w="9525">
            <a:noFill/>
          </a:ln>
        </p:spPr>
        <p:txBody>
          <a:bodyPr wrap="square">
            <a:spAutoFit/>
          </a:bodyPr>
          <a:p>
            <a:pPr marL="0" indent="266700"/>
            <a:r>
              <a:rPr lang="zh-CN" sz="2000" b="0">
                <a:solidFill>
                  <a:srgbClr val="333333"/>
                </a:solidFill>
                <a:ea typeface="宋体" panose="02010600030101010101" pitchFamily="2" charset="-122"/>
              </a:rPr>
              <a:t>三、焦点和景深的关系我们知道焦点是画面中最清晰的位置，但实际上人类的视觉分辨力有限，在一定距离内，我们的视觉认为的清晰位置可能有一个前后范围，在这个范围内，焦点虽不是最实的，但也不算模糊，那么这个前后清晰的范围就是景深了，所以景深其实就是所确定的焦点前后延伸出的</a:t>
            </a:r>
            <a:r>
              <a:rPr lang="en-US" sz="2000" b="0">
                <a:solidFill>
                  <a:srgbClr val="333333"/>
                </a:solidFill>
                <a:latin typeface="宋体" panose="02010600030101010101" pitchFamily="2" charset="-122"/>
                <a:ea typeface="宋体" panose="02010600030101010101" pitchFamily="2" charset="-122"/>
              </a:rPr>
              <a:t>“</a:t>
            </a:r>
            <a:r>
              <a:rPr lang="zh-CN" sz="2000" b="0">
                <a:solidFill>
                  <a:srgbClr val="333333"/>
                </a:solidFill>
                <a:ea typeface="宋体" panose="02010600030101010101" pitchFamily="2" charset="-122"/>
              </a:rPr>
              <a:t>可接受的清晰区域”。景深的存在使画面具有了虚实对比的关系，在观看一段视频时，人眼会不由自主地将注意力放在焦点的位置，所以，有效地利用焦点和景深产生的虚实变化是控制观众视觉注意力的有效手段。</a:t>
            </a:r>
            <a:endParaRPr lang="zh-CN" altLang="en-US" sz="2000"/>
          </a:p>
        </p:txBody>
      </p:sp>
      <p:pic>
        <p:nvPicPr>
          <p:cNvPr id="59" name="图片 5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3330" y="4373245"/>
            <a:ext cx="3384550" cy="2115185"/>
          </a:xfrm>
          <a:prstGeom prst="rect">
            <a:avLst/>
          </a:prstGeom>
        </p:spPr>
      </p:pic>
      <p:pic>
        <p:nvPicPr>
          <p:cNvPr id="60"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5150" y="4373245"/>
            <a:ext cx="3759835" cy="2115185"/>
          </a:xfrm>
          <a:prstGeom prst="rect">
            <a:avLst/>
          </a:prstGeom>
        </p:spPr>
      </p:pic>
      <p:sp>
        <p:nvSpPr>
          <p:cNvPr id="3" name="文本框 2"/>
          <p:cNvSpPr txBox="1"/>
          <p:nvPr/>
        </p:nvSpPr>
        <p:spPr>
          <a:xfrm>
            <a:off x="3143885" y="6582410"/>
            <a:ext cx="2753360"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《唐人街探案》大景深剧照</a:t>
            </a:r>
            <a:endParaRPr lang="zh-CN" altLang="en-US"/>
          </a:p>
        </p:txBody>
      </p:sp>
      <p:sp>
        <p:nvSpPr>
          <p:cNvPr id="4" name="文本框 3"/>
          <p:cNvSpPr txBox="1"/>
          <p:nvPr/>
        </p:nvSpPr>
        <p:spPr>
          <a:xfrm>
            <a:off x="7382510" y="6582410"/>
            <a:ext cx="2522220"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《红海行动》小景深剧照</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77481" y="2232463"/>
            <a:ext cx="2142490" cy="368935"/>
          </a:xfrm>
          <a:prstGeom prst="rect">
            <a:avLst/>
          </a:prstGeom>
          <a:noFill/>
        </p:spPr>
        <p:txBody>
          <a:bodyPr wrap="none" lIns="0" tIns="0" rIns="0" bIns="0" rtlCol="0">
            <a:spAutoFit/>
          </a:bodyPr>
          <a:lstStyle/>
          <a:p>
            <a:pPr algn="l"/>
            <a:r>
              <a:rPr lang="zh-CN" altLang="zh-CN" sz="2400" b="1" dirty="0">
                <a:solidFill>
                  <a:schemeClr val="accent1"/>
                </a:solidFill>
                <a:latin typeface="黑体" panose="02010609060101010101" pitchFamily="49" charset="-122"/>
                <a:ea typeface="黑体" panose="02010609060101010101" pitchFamily="49" charset="-122"/>
              </a:rPr>
              <a:t>一、构图的原则</a:t>
            </a:r>
            <a:endParaRPr lang="zh-CN" altLang="zh-CN" sz="2400" b="1" dirty="0">
              <a:solidFill>
                <a:schemeClr val="accent1"/>
              </a:solidFill>
              <a:latin typeface="黑体" panose="02010609060101010101" pitchFamily="49" charset="-122"/>
              <a:ea typeface="黑体" panose="02010609060101010101" pitchFamily="49" charset="-122"/>
            </a:endParaRPr>
          </a:p>
        </p:txBody>
      </p:sp>
      <p:sp>
        <p:nvSpPr>
          <p:cNvPr id="25" name="Oval 5"/>
          <p:cNvSpPr>
            <a:spLocks noChangeArrowheads="1"/>
          </p:cNvSpPr>
          <p:nvPr/>
        </p:nvSpPr>
        <p:spPr bwMode="auto">
          <a:xfrm>
            <a:off x="799246" y="782084"/>
            <a:ext cx="284246" cy="282593"/>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116"/>
          <p:cNvSpPr/>
          <p:nvPr/>
        </p:nvSpPr>
        <p:spPr bwMode="auto">
          <a:xfrm>
            <a:off x="1349699" y="547936"/>
            <a:ext cx="10297144" cy="1221045"/>
          </a:xfrm>
          <a:prstGeom prst="roundRect">
            <a:avLst/>
          </a:prstGeom>
          <a:solidFill>
            <a:schemeClr val="accent1"/>
          </a:solidFill>
          <a:ln w="9525">
            <a:noFill/>
            <a:round/>
          </a:ln>
        </p:spPr>
        <p:txBody>
          <a:bodyPr vert="horz" wrap="square" lIns="128580" tIns="64290" rIns="128580" bIns="64290" numCol="1" rtlCol="0" anchor="ctr" anchorCtr="0" compatLnSpc="1"/>
          <a:lstStyle/>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在影视创作中，构图是摄像师在有限的拍摄范围内，把想呈现的拍摄对象按照一定的审美规律有机组织在一起，使其能表现某一特定的内容和视觉美感效果的创作活动。</a:t>
            </a:r>
            <a:endParaRPr lang="zh-CN" altLang="zh-CN" sz="2000" dirty="0">
              <a:solidFill>
                <a:schemeClr val="bg1"/>
              </a:solidFill>
              <a:latin typeface="黑体" panose="02010609060101010101" pitchFamily="49" charset="-122"/>
              <a:ea typeface="黑体" panose="02010609060101010101" pitchFamily="49" charset="-122"/>
            </a:endParaRPr>
          </a:p>
        </p:txBody>
      </p:sp>
      <p:sp>
        <p:nvSpPr>
          <p:cNvPr id="2" name="Rounded Rectangle 116"/>
          <p:cNvSpPr/>
          <p:nvPr/>
        </p:nvSpPr>
        <p:spPr bwMode="auto">
          <a:xfrm>
            <a:off x="1350010" y="3221990"/>
            <a:ext cx="10297160" cy="1875790"/>
          </a:xfrm>
          <a:prstGeom prst="roundRect">
            <a:avLst/>
          </a:prstGeom>
          <a:solidFill>
            <a:schemeClr val="accent1"/>
          </a:solidFill>
          <a:ln w="9525">
            <a:noFill/>
            <a:round/>
          </a:ln>
        </p:spPr>
        <p:txBody>
          <a:bodyPr vert="horz" wrap="square" lIns="128580" tIns="64290" rIns="128580" bIns="64290" numCol="1" rtlCol="0" anchor="ctr" anchorCtr="0" compatLnSpc="1"/>
          <a:p>
            <a:pPr>
              <a:lnSpc>
                <a:spcPct val="150000"/>
              </a:lnSpc>
            </a:pPr>
            <a:r>
              <a:rPr lang="zh-CN" altLang="zh-CN" sz="2000" dirty="0">
                <a:solidFill>
                  <a:schemeClr val="bg1"/>
                </a:solidFill>
                <a:latin typeface="黑体" panose="02010609060101010101" pitchFamily="49" charset="-122"/>
                <a:ea typeface="黑体" panose="02010609060101010101" pitchFamily="49" charset="-122"/>
              </a:rPr>
              <a:t>在影视作品中，组成影像结构的基本单元是镜头。而镜头是由画面和声音组成的，是叙事和表达情感的基础。一部好的影片，要考虑到每个镜头、每帧画面的构图，遵循构图的三个原则，即美学原则、主题服务原则和变化原则。</a:t>
            </a:r>
            <a:endParaRPr lang="zh-CN" altLang="zh-CN" sz="20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4" name="Group 824"/>
          <p:cNvGrpSpPr/>
          <p:nvPr/>
        </p:nvGrpSpPr>
        <p:grpSpPr>
          <a:xfrm>
            <a:off x="655320" y="480060"/>
            <a:ext cx="2117725" cy="1427480"/>
            <a:chOff x="0" y="0"/>
            <a:chExt cx="4568245" cy="3197797"/>
          </a:xfrm>
        </p:grpSpPr>
        <p:sp>
          <p:nvSpPr>
            <p:cNvPr id="820" name="Shape 820"/>
            <p:cNvSpPr/>
            <p:nvPr/>
          </p:nvSpPr>
          <p:spPr>
            <a:xfrm>
              <a:off x="874798" y="0"/>
              <a:ext cx="3693415" cy="3197797"/>
            </a:xfrm>
            <a:prstGeom prst="rightArrow">
              <a:avLst>
                <a:gd name="adj1" fmla="val 70636"/>
                <a:gd name="adj2" fmla="val 48674"/>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1" name="Shape 821"/>
            <p:cNvSpPr/>
            <p:nvPr/>
          </p:nvSpPr>
          <p:spPr>
            <a:xfrm>
              <a:off x="0"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77800" cap="flat">
              <a:solidFill>
                <a:schemeClr val="accent1">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2" name="Shape 822"/>
            <p:cNvSpPr/>
            <p:nvPr/>
          </p:nvSpPr>
          <p:spPr>
            <a:xfrm>
              <a:off x="1948473" y="1261528"/>
              <a:ext cx="2619772" cy="674142"/>
            </a:xfrm>
            <a:prstGeom prst="rect">
              <a:avLst/>
            </a:prstGeom>
            <a:noFill/>
            <a:ln w="12700" cap="flat">
              <a:noFill/>
              <a:miter lim="400000"/>
            </a:ln>
            <a:effectLst/>
          </p:spPr>
          <p:txBody>
            <a:bodyPr wrap="square" lIns="0" tIns="0" rIns="0" bIns="0" numCol="1" anchor="ctr">
              <a:noAutofit/>
            </a:bodyPr>
            <a:lstStyle>
              <a:lvl1pPr algn="l" defTabSz="817245">
                <a:defRPr sz="2970">
                  <a:solidFill>
                    <a:srgbClr val="F9FAFC"/>
                  </a:solidFill>
                  <a:latin typeface="STIXGeneral-Bold"/>
                  <a:ea typeface="STIXGeneral-Bold"/>
                  <a:cs typeface="STIXGeneral-Bold"/>
                  <a:sym typeface="STIXGeneral-Bold"/>
                </a:defRPr>
              </a:lvl1pPr>
            </a:lstStyle>
            <a:p>
              <a:r>
                <a:rPr lang="zh-CN" altLang="zh-CN" sz="2000" b="1" dirty="0">
                  <a:ea typeface="宋体" panose="02010600030101010101" pitchFamily="2" charset="-122"/>
                </a:rPr>
                <a:t>美学原则</a:t>
              </a:r>
              <a:endParaRPr lang="zh-CN" altLang="zh-CN" sz="2000" b="1" dirty="0">
                <a:ea typeface="宋体" panose="02010600030101010101" pitchFamily="2" charset="-122"/>
              </a:endParaRPr>
            </a:p>
          </p:txBody>
        </p:sp>
        <p:sp>
          <p:nvSpPr>
            <p:cNvPr id="823" name="Shape 823"/>
            <p:cNvSpPr/>
            <p:nvPr/>
          </p:nvSpPr>
          <p:spPr>
            <a:xfrm>
              <a:off x="535485" y="1135874"/>
              <a:ext cx="710886" cy="926052"/>
            </a:xfrm>
            <a:prstGeom prst="rect">
              <a:avLst/>
            </a:prstGeom>
            <a:noFill/>
            <a:ln w="12700" cap="flat">
              <a:noFill/>
              <a:miter lim="400000"/>
            </a:ln>
            <a:effectLst/>
          </p:spPr>
          <p:txBody>
            <a:bodyPr wrap="squar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223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文本框 99"/>
          <p:cNvSpPr txBox="1"/>
          <p:nvPr/>
        </p:nvSpPr>
        <p:spPr>
          <a:xfrm>
            <a:off x="2915920" y="686435"/>
            <a:ext cx="7026275" cy="1014730"/>
          </a:xfrm>
          <a:prstGeom prst="rect">
            <a:avLst/>
          </a:prstGeom>
          <a:noFill/>
          <a:ln w="9525">
            <a:noFill/>
          </a:ln>
        </p:spPr>
        <p:txBody>
          <a:bodyPr wrap="square">
            <a:spAutoFit/>
          </a:bodyPr>
          <a:p>
            <a:pPr marL="0" indent="0"/>
            <a:r>
              <a:rPr lang="en-US" altLang="zh-CN" sz="2000" b="1">
                <a:solidFill>
                  <a:srgbClr val="333333"/>
                </a:solidFill>
                <a:latin typeface="+mn-ea"/>
                <a:ea typeface="+mn-ea"/>
              </a:rPr>
              <a:t>  </a:t>
            </a:r>
            <a:r>
              <a:rPr lang="zh-CN" sz="2000" b="1">
                <a:solidFill>
                  <a:srgbClr val="333333"/>
                </a:solidFill>
                <a:latin typeface="+mn-ea"/>
                <a:ea typeface="+mn-ea"/>
              </a:rPr>
              <a:t>要使一个画面的构图具有形式上的美感，有很多因素，比如位置、距离、光线、色彩、层次等等，通常要综合考虑很多方面才能展现一个美的构图</a:t>
            </a:r>
            <a:endParaRPr lang="zh-CN" altLang="en-US" sz="2000" b="1">
              <a:solidFill>
                <a:srgbClr val="333333"/>
              </a:solidFill>
              <a:latin typeface="+mn-ea"/>
              <a:ea typeface="+mn-ea"/>
            </a:endParaRPr>
          </a:p>
        </p:txBody>
      </p:sp>
      <p:pic>
        <p:nvPicPr>
          <p:cNvPr id="22" name="图片 2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3035300" y="2213928"/>
            <a:ext cx="5274310" cy="3515995"/>
          </a:xfrm>
          <a:prstGeom prst="rect">
            <a:avLst/>
          </a:prstGeom>
        </p:spPr>
      </p:pic>
      <p:sp>
        <p:nvSpPr>
          <p:cNvPr id="4" name="文本框 3"/>
          <p:cNvSpPr txBox="1"/>
          <p:nvPr/>
        </p:nvSpPr>
        <p:spPr>
          <a:xfrm>
            <a:off x="4934585" y="5981700"/>
            <a:ext cx="1476375" cy="252730"/>
          </a:xfrm>
          <a:prstGeom prst="rect">
            <a:avLst/>
          </a:prstGeom>
          <a:noFill/>
          <a:ln w="9525">
            <a:noFill/>
          </a:ln>
        </p:spPr>
        <p:txBody>
          <a:bodyPr wrap="square">
            <a:spAutoFit/>
          </a:bodyPr>
          <a:p>
            <a:pPr marL="0" indent="0"/>
            <a:r>
              <a:rPr lang="zh-CN" sz="1050" b="0">
                <a:ea typeface="宋体" panose="02010600030101010101" pitchFamily="2" charset="-122"/>
              </a:rPr>
              <a:t>电影《绿皮书》剧照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500"/>
                                  </p:stCondLst>
                                  <p:childTnLst>
                                    <p:set>
                                      <p:cBhvr>
                                        <p:cTn id="6" dur="indefinite" fill="hold"/>
                                        <p:tgtEl>
                                          <p:spTgt spid="824"/>
                                        </p:tgtEl>
                                        <p:attrNameLst>
                                          <p:attrName>style.visibility</p:attrName>
                                        </p:attrNameLst>
                                      </p:cBhvr>
                                      <p:to>
                                        <p:strVal val="visible"/>
                                      </p:to>
                                    </p:set>
                                    <p:anim calcmode="lin" valueType="num">
                                      <p:cBhvr>
                                        <p:cTn id="7" dur="1000" fill="hold"/>
                                        <p:tgtEl>
                                          <p:spTgt spid="824"/>
                                        </p:tgtEl>
                                        <p:attrNameLst>
                                          <p:attrName>ppt_x</p:attrName>
                                        </p:attrNameLst>
                                      </p:cBhvr>
                                      <p:tavLst>
                                        <p:tav tm="0">
                                          <p:val>
                                            <p:strVal val="0-#ppt_w/2"/>
                                          </p:val>
                                        </p:tav>
                                        <p:tav tm="100000">
                                          <p:val>
                                            <p:strVal val="#ppt_x"/>
                                          </p:val>
                                        </p:tav>
                                      </p:tavLst>
                                    </p:anim>
                                    <p:anim calcmode="lin" valueType="num">
                                      <p:cBhvr>
                                        <p:cTn id="8" dur="1000" fill="hold"/>
                                        <p:tgtEl>
                                          <p:spTgt spid="8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 grpId="0" bldLvl="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 name="Group 829"/>
          <p:cNvGrpSpPr/>
          <p:nvPr/>
        </p:nvGrpSpPr>
        <p:grpSpPr>
          <a:xfrm>
            <a:off x="647065" y="657860"/>
            <a:ext cx="2125980" cy="1427480"/>
            <a:chOff x="-8533" y="0"/>
            <a:chExt cx="4576746" cy="3197797"/>
          </a:xfrm>
        </p:grpSpPr>
        <p:sp>
          <p:nvSpPr>
            <p:cNvPr id="825" name="Shape 825"/>
            <p:cNvSpPr/>
            <p:nvPr/>
          </p:nvSpPr>
          <p:spPr>
            <a:xfrm>
              <a:off x="874798" y="0"/>
              <a:ext cx="3693415" cy="3197797"/>
            </a:xfrm>
            <a:prstGeom prst="rightArrow">
              <a:avLst>
                <a:gd name="adj1" fmla="val 70636"/>
                <a:gd name="adj2" fmla="val 48674"/>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6" name="Shape 826"/>
            <p:cNvSpPr/>
            <p:nvPr/>
          </p:nvSpPr>
          <p:spPr>
            <a:xfrm>
              <a:off x="-8533"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77800" cap="flat">
              <a:solidFill>
                <a:schemeClr val="accent2">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7" name="Shape 827"/>
            <p:cNvSpPr/>
            <p:nvPr/>
          </p:nvSpPr>
          <p:spPr>
            <a:xfrm>
              <a:off x="1692470" y="1261528"/>
              <a:ext cx="2315412" cy="674142"/>
            </a:xfrm>
            <a:prstGeom prst="rect">
              <a:avLst/>
            </a:prstGeom>
            <a:noFill/>
            <a:ln w="12700" cap="flat">
              <a:noFill/>
              <a:miter lim="400000"/>
            </a:ln>
            <a:effectLst/>
          </p:spPr>
          <p:txBody>
            <a:bodyPr wrap="square" lIns="0" tIns="0" rIns="0" bIns="0" numCol="1" anchor="ctr">
              <a:noAutofit/>
            </a:bodyPr>
            <a:lstStyle>
              <a:lvl1pPr algn="l" defTabSz="817245">
                <a:defRPr sz="2970">
                  <a:solidFill>
                    <a:srgbClr val="F9FAFC"/>
                  </a:solidFill>
                  <a:latin typeface="STIXGeneral-Bold"/>
                  <a:ea typeface="STIXGeneral-Bold"/>
                  <a:cs typeface="STIXGeneral-Bold"/>
                  <a:sym typeface="STIXGeneral-Bold"/>
                </a:defRPr>
              </a:lvl1pPr>
            </a:lstStyle>
            <a:p>
              <a:r>
                <a:rPr lang="zh-CN" altLang="en-US" sz="2000" b="1" dirty="0" err="1">
                  <a:ea typeface="宋体" panose="02010600030101010101" pitchFamily="2" charset="-122"/>
                </a:rPr>
                <a:t>服务主题原则</a:t>
              </a:r>
              <a:endParaRPr lang="zh-CN" altLang="en-US" sz="2000" b="1" dirty="0"/>
            </a:p>
          </p:txBody>
        </p:sp>
        <p:sp>
          <p:nvSpPr>
            <p:cNvPr id="828" name="Shape 828"/>
            <p:cNvSpPr/>
            <p:nvPr/>
          </p:nvSpPr>
          <p:spPr>
            <a:xfrm>
              <a:off x="523773" y="1135874"/>
              <a:ext cx="710886" cy="926052"/>
            </a:xfrm>
            <a:prstGeom prst="rect">
              <a:avLst/>
            </a:prstGeom>
            <a:noFill/>
            <a:ln w="12700" cap="flat">
              <a:noFill/>
              <a:miter lim="400000"/>
            </a:ln>
            <a:effectLst/>
          </p:spPr>
          <p:txBody>
            <a:bodyPr wrap="squar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223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文本框 1"/>
          <p:cNvSpPr txBox="1"/>
          <p:nvPr/>
        </p:nvSpPr>
        <p:spPr>
          <a:xfrm>
            <a:off x="3016250" y="864235"/>
            <a:ext cx="6925945" cy="1014730"/>
          </a:xfrm>
          <a:prstGeom prst="rect">
            <a:avLst/>
          </a:prstGeom>
          <a:noFill/>
          <a:ln w="9525">
            <a:noFill/>
          </a:ln>
        </p:spPr>
        <p:txBody>
          <a:bodyPr wrap="square">
            <a:spAutoFit/>
          </a:bodyPr>
          <a:p>
            <a:pPr marL="0" indent="266700"/>
            <a:r>
              <a:rPr lang="zh-CN" sz="2000" b="1">
                <a:solidFill>
                  <a:srgbClr val="333333"/>
                </a:solidFill>
                <a:latin typeface="+mn-ea"/>
                <a:ea typeface="+mn-ea"/>
              </a:rPr>
              <a:t>形式上的美感，能让电影的“外表”更具备吸引力；而电影的主题和内容，才是影片的“血肉”，所以，形式要服务于内容，而构图也要服务于主题。</a:t>
            </a:r>
            <a:endParaRPr lang="zh-CN" sz="2000" b="1">
              <a:solidFill>
                <a:srgbClr val="333333"/>
              </a:solidFill>
              <a:latin typeface="+mn-ea"/>
              <a:ea typeface="+mn-ea"/>
            </a:endParaRPr>
          </a:p>
        </p:txBody>
      </p:sp>
      <p:pic>
        <p:nvPicPr>
          <p:cNvPr id="25"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69615" y="2133600"/>
            <a:ext cx="5274310" cy="2965450"/>
          </a:xfrm>
          <a:prstGeom prst="rect">
            <a:avLst/>
          </a:prstGeom>
        </p:spPr>
      </p:pic>
      <p:sp>
        <p:nvSpPr>
          <p:cNvPr id="100" name="文本框 99"/>
          <p:cNvSpPr txBox="1"/>
          <p:nvPr/>
        </p:nvSpPr>
        <p:spPr>
          <a:xfrm>
            <a:off x="5129530" y="5369560"/>
            <a:ext cx="1554480" cy="252730"/>
          </a:xfrm>
          <a:prstGeom prst="rect">
            <a:avLst/>
          </a:prstGeom>
          <a:noFill/>
          <a:ln w="9525">
            <a:noFill/>
          </a:ln>
        </p:spPr>
        <p:txBody>
          <a:bodyPr wrap="square">
            <a:spAutoFit/>
          </a:bodyPr>
          <a:p>
            <a:pPr marL="0" indent="0"/>
            <a:r>
              <a:rPr lang="zh-CN" sz="1050" b="0">
                <a:ea typeface="宋体" panose="02010600030101010101" pitchFamily="2" charset="-122"/>
              </a:rPr>
              <a:t>电影《寄生虫》剧照</a:t>
            </a:r>
            <a:endParaRPr lang="zh-CN" altLang="en-US"/>
          </a:p>
        </p:txBody>
      </p:sp>
    </p:spTree>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indefinite" fill="hold"/>
                                        <p:tgtEl>
                                          <p:spTgt spid="829"/>
                                        </p:tgtEl>
                                        <p:attrNameLst>
                                          <p:attrName>style.visibility</p:attrName>
                                        </p:attrNameLst>
                                      </p:cBhvr>
                                      <p:to>
                                        <p:strVal val="visible"/>
                                      </p:to>
                                    </p:set>
                                    <p:anim calcmode="lin" valueType="num">
                                      <p:cBhvr>
                                        <p:cTn id="7" dur="1000" fill="hold"/>
                                        <p:tgtEl>
                                          <p:spTgt spid="829"/>
                                        </p:tgtEl>
                                        <p:attrNameLst>
                                          <p:attrName>ppt_x</p:attrName>
                                        </p:attrNameLst>
                                      </p:cBhvr>
                                      <p:tavLst>
                                        <p:tav tm="0">
                                          <p:val>
                                            <p:strVal val="0-#ppt_w/2"/>
                                          </p:val>
                                        </p:tav>
                                        <p:tav tm="100000">
                                          <p:val>
                                            <p:strVal val="#ppt_x"/>
                                          </p:val>
                                        </p:tav>
                                      </p:tavLst>
                                    </p:anim>
                                    <p:anim calcmode="lin" valueType="num">
                                      <p:cBhvr>
                                        <p:cTn id="8" dur="1000" fill="hold"/>
                                        <p:tgtEl>
                                          <p:spTgt spid="8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 grpId="0" bldLvl="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34" name="Group 834"/>
          <p:cNvGrpSpPr/>
          <p:nvPr/>
        </p:nvGrpSpPr>
        <p:grpSpPr>
          <a:xfrm>
            <a:off x="634365" y="455930"/>
            <a:ext cx="2138680" cy="1427480"/>
            <a:chOff x="0" y="0"/>
            <a:chExt cx="4568244" cy="3197797"/>
          </a:xfrm>
        </p:grpSpPr>
        <p:sp>
          <p:nvSpPr>
            <p:cNvPr id="830" name="Shape 830"/>
            <p:cNvSpPr/>
            <p:nvPr/>
          </p:nvSpPr>
          <p:spPr>
            <a:xfrm>
              <a:off x="874798" y="0"/>
              <a:ext cx="3693415" cy="3197797"/>
            </a:xfrm>
            <a:prstGeom prst="rightArrow">
              <a:avLst>
                <a:gd name="adj1" fmla="val 70636"/>
                <a:gd name="adj2" fmla="val 48674"/>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1" name="Shape 831"/>
            <p:cNvSpPr/>
            <p:nvPr/>
          </p:nvSpPr>
          <p:spPr>
            <a:xfrm>
              <a:off x="0"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77800" cap="flat">
              <a:solidFill>
                <a:schemeClr val="accent3">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3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2" name="Shape 832"/>
            <p:cNvSpPr/>
            <p:nvPr/>
          </p:nvSpPr>
          <p:spPr>
            <a:xfrm>
              <a:off x="2077897" y="1261528"/>
              <a:ext cx="2490347" cy="674142"/>
            </a:xfrm>
            <a:prstGeom prst="rect">
              <a:avLst/>
            </a:prstGeom>
            <a:noFill/>
            <a:ln w="12700" cap="flat">
              <a:noFill/>
              <a:miter lim="400000"/>
            </a:ln>
            <a:effectLst/>
          </p:spPr>
          <p:txBody>
            <a:bodyPr wrap="square" lIns="0" tIns="0" rIns="0" bIns="0" numCol="1" anchor="ctr">
              <a:noAutofit/>
            </a:bodyPr>
            <a:lstStyle>
              <a:lvl1pPr algn="l" defTabSz="817245">
                <a:defRPr sz="2970">
                  <a:solidFill>
                    <a:srgbClr val="F9FAFC"/>
                  </a:solidFill>
                  <a:latin typeface="STIXGeneral-Bold"/>
                  <a:ea typeface="STIXGeneral-Bold"/>
                  <a:cs typeface="STIXGeneral-Bold"/>
                  <a:sym typeface="STIXGeneral-Bold"/>
                </a:defRPr>
              </a:lvl1pPr>
            </a:lstStyle>
            <a:p>
              <a:pPr lvl="0">
                <a:lnSpc>
                  <a:spcPct val="140000"/>
                </a:lnSpc>
                <a:defRPr sz="1800">
                  <a:solidFill>
                    <a:srgbClr val="000000"/>
                  </a:solidFill>
                </a:defRPr>
              </a:pPr>
              <a:r>
                <a:rPr lang="zh-CN" altLang="en-US" sz="2000" b="1" dirty="0">
                  <a:solidFill>
                    <a:schemeClr val="bg1"/>
                  </a:solidFill>
                  <a:latin typeface="+mn-ea"/>
                  <a:ea typeface="+mn-ea"/>
                  <a:sym typeface="Arial" panose="020B0604020202020204" pitchFamily="34" charset="0"/>
                </a:rPr>
                <a:t>变化原则</a:t>
              </a:r>
              <a:endParaRPr sz="2000" b="1" dirty="0">
                <a:solidFill>
                  <a:schemeClr val="bg1"/>
                </a:solidFill>
                <a:latin typeface="+mn-ea"/>
                <a:ea typeface="+mn-ea"/>
                <a:sym typeface="Arial" panose="020B0604020202020204" pitchFamily="34" charset="0"/>
              </a:endParaRPr>
            </a:p>
          </p:txBody>
        </p:sp>
        <p:sp>
          <p:nvSpPr>
            <p:cNvPr id="833" name="Shape 833"/>
            <p:cNvSpPr/>
            <p:nvPr/>
          </p:nvSpPr>
          <p:spPr>
            <a:xfrm>
              <a:off x="490125" y="1135874"/>
              <a:ext cx="710886" cy="926052"/>
            </a:xfrm>
            <a:prstGeom prst="rect">
              <a:avLst/>
            </a:prstGeom>
            <a:noFill/>
            <a:ln w="12700" cap="flat">
              <a:noFill/>
              <a:miter lim="400000"/>
            </a:ln>
            <a:effectLst/>
          </p:spPr>
          <p:txBody>
            <a:bodyPr wrap="squar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223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nvSpPr>
        <p:spPr>
          <a:xfrm>
            <a:off x="3016250" y="354965"/>
            <a:ext cx="6925945" cy="1630045"/>
          </a:xfrm>
          <a:prstGeom prst="rect">
            <a:avLst/>
          </a:prstGeom>
          <a:noFill/>
          <a:ln w="9525">
            <a:noFill/>
          </a:ln>
        </p:spPr>
        <p:txBody>
          <a:bodyPr wrap="square">
            <a:spAutoFit/>
          </a:bodyPr>
          <a:p>
            <a:pPr marL="0" indent="0"/>
            <a:r>
              <a:rPr lang="en-US" altLang="zh-CN" sz="2000" b="1">
                <a:solidFill>
                  <a:srgbClr val="333333"/>
                </a:solidFill>
                <a:latin typeface="+mn-ea"/>
                <a:ea typeface="+mn-ea"/>
              </a:rPr>
              <a:t>  </a:t>
            </a:r>
            <a:r>
              <a:rPr lang="zh-CN" sz="2000" b="1">
                <a:solidFill>
                  <a:srgbClr val="333333"/>
                </a:solidFill>
                <a:latin typeface="+mn-ea"/>
                <a:ea typeface="+mn-ea"/>
              </a:rPr>
              <a:t>上述“美学原则”和“主题服务原则”是对于一部影片中的单个画面的构图而言，但对于一个场面甚至一部影片的构图来说，要遵循的就是“变化原则”，这是电影构图与绘画、摄影构图的主要区别。而变化也是视频艺术的主要特征和魅力所在。</a:t>
            </a:r>
            <a:endParaRPr lang="zh-CN" sz="2000" b="1">
              <a:solidFill>
                <a:srgbClr val="333333"/>
              </a:solidFill>
              <a:latin typeface="+mn-ea"/>
              <a:ea typeface="+mn-ea"/>
            </a:endParaRPr>
          </a:p>
        </p:txBody>
      </p:sp>
      <p:grpSp>
        <p:nvGrpSpPr>
          <p:cNvPr id="2" name="组合 1"/>
          <p:cNvGrpSpPr/>
          <p:nvPr/>
        </p:nvGrpSpPr>
        <p:grpSpPr>
          <a:xfrm>
            <a:off x="3639185" y="2106930"/>
            <a:ext cx="5184775" cy="3143250"/>
            <a:chOff x="5083" y="3511"/>
            <a:chExt cx="8165" cy="4950"/>
          </a:xfrm>
        </p:grpSpPr>
        <p:pic>
          <p:nvPicPr>
            <p:cNvPr id="66" name="图片 66"/>
            <p:cNvPicPr>
              <a:picLocks noChangeAspect="1"/>
            </p:cNvPicPr>
            <p:nvPr/>
          </p:nvPicPr>
          <p:blipFill>
            <a:blip r:embed="rId1">
              <a:extLst>
                <a:ext uri="{28A0092B-C50C-407E-A947-70E740481C1C}">
                  <a14:useLocalDpi xmlns:a14="http://schemas.microsoft.com/office/drawing/2010/main" val="0"/>
                </a:ext>
              </a:extLst>
            </a:blip>
            <a:srcRect l="638" t="5747" r="2128" b="4198"/>
            <a:stretch>
              <a:fillRect/>
            </a:stretch>
          </p:blipFill>
          <p:spPr>
            <a:xfrm>
              <a:off x="5085" y="3511"/>
              <a:ext cx="3817" cy="2353"/>
            </a:xfrm>
            <a:prstGeom prst="rect">
              <a:avLst/>
            </a:prstGeom>
            <a:ln>
              <a:noFill/>
            </a:ln>
          </p:spPr>
        </p:pic>
        <p:pic>
          <p:nvPicPr>
            <p:cNvPr id="67" name="图片 67"/>
            <p:cNvPicPr>
              <a:picLocks noChangeAspect="1"/>
            </p:cNvPicPr>
            <p:nvPr/>
          </p:nvPicPr>
          <p:blipFill>
            <a:blip r:embed="rId2">
              <a:extLst>
                <a:ext uri="{28A0092B-C50C-407E-A947-70E740481C1C}">
                  <a14:useLocalDpi xmlns:a14="http://schemas.microsoft.com/office/drawing/2010/main" val="0"/>
                </a:ext>
              </a:extLst>
            </a:blip>
            <a:srcRect l="1861" r="14511" b="11289"/>
            <a:stretch>
              <a:fillRect/>
            </a:stretch>
          </p:blipFill>
          <p:spPr>
            <a:xfrm>
              <a:off x="9296" y="3511"/>
              <a:ext cx="3937" cy="2341"/>
            </a:xfrm>
            <a:prstGeom prst="rect">
              <a:avLst/>
            </a:prstGeom>
            <a:ln>
              <a:noFill/>
            </a:ln>
          </p:spPr>
        </p:pic>
        <p:pic>
          <p:nvPicPr>
            <p:cNvPr id="68" name="图片 68"/>
            <p:cNvPicPr>
              <a:picLocks noChangeAspect="1"/>
            </p:cNvPicPr>
            <p:nvPr/>
          </p:nvPicPr>
          <p:blipFill>
            <a:blip r:embed="rId3">
              <a:extLst>
                <a:ext uri="{28A0092B-C50C-407E-A947-70E740481C1C}">
                  <a14:useLocalDpi xmlns:a14="http://schemas.microsoft.com/office/drawing/2010/main" val="0"/>
                </a:ext>
              </a:extLst>
            </a:blip>
            <a:srcRect l="14314" r="15544"/>
            <a:stretch>
              <a:fillRect/>
            </a:stretch>
          </p:blipFill>
          <p:spPr>
            <a:xfrm>
              <a:off x="5083" y="6189"/>
              <a:ext cx="3819" cy="2272"/>
            </a:xfrm>
            <a:prstGeom prst="rect">
              <a:avLst/>
            </a:prstGeom>
            <a:ln>
              <a:noFill/>
            </a:ln>
          </p:spPr>
        </p:pic>
        <p:pic>
          <p:nvPicPr>
            <p:cNvPr id="69" name="图片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6" y="6197"/>
              <a:ext cx="3952" cy="2264"/>
            </a:xfrm>
            <a:prstGeom prst="rect">
              <a:avLst/>
            </a:prstGeom>
          </p:spPr>
        </p:pic>
      </p:grpSp>
      <p:sp>
        <p:nvSpPr>
          <p:cNvPr id="100" name="文本框 99"/>
          <p:cNvSpPr txBox="1"/>
          <p:nvPr/>
        </p:nvSpPr>
        <p:spPr>
          <a:xfrm>
            <a:off x="5836285" y="5492115"/>
            <a:ext cx="140906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电源《1917》</a:t>
            </a:r>
            <a:endParaRPr lang="zh-CN" altLang="en-US"/>
          </a:p>
        </p:txBody>
      </p:sp>
    </p:spTree>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indefinite" fill="hold"/>
                                        <p:tgtEl>
                                          <p:spTgt spid="834"/>
                                        </p:tgtEl>
                                        <p:attrNameLst>
                                          <p:attrName>style.visibility</p:attrName>
                                        </p:attrNameLst>
                                      </p:cBhvr>
                                      <p:to>
                                        <p:strVal val="visible"/>
                                      </p:to>
                                    </p:set>
                                    <p:anim calcmode="lin" valueType="num">
                                      <p:cBhvr>
                                        <p:cTn id="7" dur="1000" fill="hold"/>
                                        <p:tgtEl>
                                          <p:spTgt spid="834"/>
                                        </p:tgtEl>
                                        <p:attrNameLst>
                                          <p:attrName>ppt_x</p:attrName>
                                        </p:attrNameLst>
                                      </p:cBhvr>
                                      <p:tavLst>
                                        <p:tav tm="0">
                                          <p:val>
                                            <p:strVal val="0-#ppt_w/2"/>
                                          </p:val>
                                        </p:tav>
                                        <p:tav tm="100000">
                                          <p:val>
                                            <p:strVal val="#ppt_x"/>
                                          </p:val>
                                        </p:tav>
                                      </p:tavLst>
                                    </p:anim>
                                    <p:anim calcmode="lin" valueType="num">
                                      <p:cBhvr>
                                        <p:cTn id="8" dur="1000" fill="hold"/>
                                        <p:tgtEl>
                                          <p:spTgt spid="8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4" grpId="0" bldLvl="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文本框 22"/>
          <p:cNvSpPr txBox="1"/>
          <p:nvPr/>
        </p:nvSpPr>
        <p:spPr>
          <a:xfrm>
            <a:off x="622211" y="775138"/>
            <a:ext cx="2142490" cy="368935"/>
          </a:xfrm>
          <a:prstGeom prst="rect">
            <a:avLst/>
          </a:prstGeom>
          <a:noFill/>
        </p:spPr>
        <p:txBody>
          <a:bodyPr wrap="none" lIns="0" tIns="0" rIns="0" bIns="0" rtlCol="0">
            <a:spAutoFit/>
          </a:bodyPr>
          <a:p>
            <a:r>
              <a:rPr lang="zh-CN" altLang="zh-CN" sz="2400" b="1" dirty="0">
                <a:solidFill>
                  <a:schemeClr val="accent1"/>
                </a:solidFill>
                <a:latin typeface="黑体" panose="02010609060101010101" pitchFamily="49" charset="-122"/>
                <a:ea typeface="黑体" panose="02010609060101010101" pitchFamily="49" charset="-122"/>
              </a:rPr>
              <a:t>二、构图的要素</a:t>
            </a:r>
            <a:endParaRPr lang="zh-CN" altLang="zh-CN" sz="2400" b="1" dirty="0">
              <a:solidFill>
                <a:schemeClr val="accent1"/>
              </a:solidFill>
              <a:latin typeface="黑体" panose="02010609060101010101" pitchFamily="49" charset="-122"/>
              <a:ea typeface="黑体" panose="02010609060101010101" pitchFamily="49" charset="-122"/>
            </a:endParaRPr>
          </a:p>
        </p:txBody>
      </p:sp>
      <p:sp>
        <p:nvSpPr>
          <p:cNvPr id="100" name="文本框 99"/>
          <p:cNvSpPr txBox="1"/>
          <p:nvPr/>
        </p:nvSpPr>
        <p:spPr>
          <a:xfrm>
            <a:off x="1208405" y="1685290"/>
            <a:ext cx="9784715" cy="706755"/>
          </a:xfrm>
          <a:prstGeom prst="rect">
            <a:avLst/>
          </a:prstGeom>
          <a:noFill/>
          <a:ln w="9525">
            <a:noFill/>
          </a:ln>
        </p:spPr>
        <p:txBody>
          <a:bodyPr wrap="square">
            <a:spAutoFit/>
          </a:bodyPr>
          <a:p>
            <a:pPr marL="0" indent="266700"/>
            <a:r>
              <a:rPr lang="zh-CN" sz="2000" b="1">
                <a:solidFill>
                  <a:srgbClr val="333333"/>
                </a:solidFill>
                <a:latin typeface="+mn-ea"/>
                <a:ea typeface="+mn-ea"/>
              </a:rPr>
              <a:t>能够形成画面并对画面形式与美感有着重要作用的事物，根据画面位置以及作品主题的要求，分为主体、陪体、环境三部分。</a:t>
            </a:r>
            <a:endParaRPr lang="zh-CN" sz="2000" b="1">
              <a:solidFill>
                <a:srgbClr val="333333"/>
              </a:solidFill>
              <a:latin typeface="+mn-ea"/>
              <a:ea typeface="+mn-ea"/>
            </a:endParaRPr>
          </a:p>
        </p:txBody>
      </p:sp>
      <p:sp>
        <p:nvSpPr>
          <p:cNvPr id="2" name="文本框 1"/>
          <p:cNvSpPr txBox="1"/>
          <p:nvPr/>
        </p:nvSpPr>
        <p:spPr>
          <a:xfrm>
            <a:off x="622300" y="2761615"/>
            <a:ext cx="10371455" cy="1753235"/>
          </a:xfrm>
          <a:prstGeom prst="rect">
            <a:avLst/>
          </a:prstGeom>
          <a:noFill/>
          <a:ln w="9525">
            <a:noFill/>
          </a:ln>
        </p:spPr>
        <p:txBody>
          <a:bodyPr wrap="square">
            <a:spAutoFit/>
          </a:bodyPr>
          <a:p>
            <a:pPr marL="0" indent="266700"/>
            <a:r>
              <a:rPr lang="zh-CN" sz="1800" b="1">
                <a:solidFill>
                  <a:srgbClr val="333333"/>
                </a:solidFill>
                <a:ea typeface="宋体" panose="02010600030101010101" pitchFamily="2" charset="-122"/>
              </a:rPr>
              <a:t>（一）主体主体是画面的主要表现对象，是画面结构的中心，也是主题思想的重要体现者。必须显著、突出出来，从而能够正确的表达主题思想</a:t>
            </a:r>
            <a:r>
              <a:rPr lang="zh-CN" sz="1800" b="1">
                <a:solidFill>
                  <a:srgbClr val="333333"/>
                </a:solidFill>
                <a:ea typeface="宋体" panose="02010600030101010101" pitchFamily="2" charset="-122"/>
              </a:rPr>
              <a:t></a:t>
            </a:r>
            <a:endParaRPr lang="zh-CN" altLang="en-US" sz="1800" b="1">
              <a:solidFill>
                <a:srgbClr val="333333"/>
              </a:solidFill>
              <a:ea typeface="宋体" panose="02010600030101010101" pitchFamily="2" charset="-122"/>
            </a:endParaRPr>
          </a:p>
        </p:txBody>
      </p:sp>
      <p:pic>
        <p:nvPicPr>
          <p:cNvPr id="70" name="图片 7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14345" y="4013200"/>
            <a:ext cx="5016500" cy="2821940"/>
          </a:xfrm>
          <a:prstGeom prst="rect">
            <a:avLst/>
          </a:prstGeom>
        </p:spPr>
      </p:pic>
      <p:sp>
        <p:nvSpPr>
          <p:cNvPr id="3" name="文本框 2"/>
          <p:cNvSpPr txBox="1"/>
          <p:nvPr/>
        </p:nvSpPr>
        <p:spPr>
          <a:xfrm>
            <a:off x="8431530" y="5770245"/>
            <a:ext cx="2065655" cy="252730"/>
          </a:xfrm>
          <a:prstGeom prst="rect">
            <a:avLst/>
          </a:prstGeom>
          <a:noFill/>
          <a:ln w="9525">
            <a:noFill/>
          </a:ln>
        </p:spPr>
        <p:txBody>
          <a:bodyPr wrap="square">
            <a:spAutoFit/>
          </a:bodyPr>
          <a:p>
            <a:pPr marL="0" indent="0"/>
            <a:r>
              <a:rPr lang="zh-CN" sz="1050" b="0">
                <a:solidFill>
                  <a:srgbClr val="333333"/>
                </a:solidFill>
                <a:ea typeface="宋体" panose="02010600030101010101" pitchFamily="2" charset="-122"/>
              </a:rPr>
              <a:t>电影《流浪地球》剧照</a:t>
            </a:r>
            <a:endParaRPr lang="zh-CN" altLang="en-US"/>
          </a:p>
        </p:txBody>
      </p:sp>
    </p:spTree>
  </p:cSld>
  <p:clrMapOvr>
    <a:masterClrMapping/>
  </p:clrMapOvr>
</p:sld>
</file>

<file path=ppt/tags/tag1.xml><?xml version="1.0" encoding="utf-8"?>
<p:tagLst xmlns:p="http://schemas.openxmlformats.org/presentationml/2006/main">
  <p:tag name="KSO_WM_UNIT_PLACING_PICTURE_USER_VIEWPORT" val="{&quot;height&quot;:5537,&quot;width&quot;:8306}"/>
</p:tagLst>
</file>

<file path=ppt/tags/tag2.xml><?xml version="1.0" encoding="utf-8"?>
<p:tagLst xmlns:p="http://schemas.openxmlformats.org/presentationml/2006/main">
  <p:tag name="KSO_WM_UNIT_PLACING_PICTURE_USER_VIEWPORT" val="{&quot;height&quot;:2375,&quot;width&quot;:3555}"/>
</p:tagLst>
</file>

<file path=ppt/tags/tag3.xml><?xml version="1.0" encoding="utf-8"?>
<p:tagLst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4522</Words>
  <Application>WPS 演示</Application>
  <PresentationFormat>自定义</PresentationFormat>
  <Paragraphs>268</Paragraphs>
  <Slides>40</Slides>
  <Notes>18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40</vt:i4>
      </vt:variant>
    </vt:vector>
  </HeadingPairs>
  <TitlesOfParts>
    <vt:vector size="59" baseType="lpstr">
      <vt:lpstr>Arial</vt:lpstr>
      <vt:lpstr>宋体</vt:lpstr>
      <vt:lpstr>Wingdings</vt:lpstr>
      <vt:lpstr>Calibri</vt:lpstr>
      <vt:lpstr>微软雅黑</vt:lpstr>
      <vt:lpstr>方正兰亭纤黑_GBK</vt:lpstr>
      <vt:lpstr>Agency FB</vt:lpstr>
      <vt:lpstr>Trebuchet MS</vt:lpstr>
      <vt:lpstr>黑体</vt:lpstr>
      <vt:lpstr>STIXGeneral-Bold</vt:lpstr>
      <vt:lpstr>Segoe Print</vt:lpstr>
      <vt:lpstr>FontAwesome</vt:lpstr>
      <vt:lpstr/>
      <vt:lpstr>Arial Unicode MS</vt:lpstr>
      <vt:lpstr>Calibri Light</vt:lpstr>
      <vt:lpstr>Times New Roman</vt:lpstr>
      <vt:lpstr>Songti SC</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Administrator</cp:lastModifiedBy>
  <cp:revision>4</cp:revision>
  <dcterms:created xsi:type="dcterms:W3CDTF">2016-10-17T14:00:00Z</dcterms:created>
  <dcterms:modified xsi:type="dcterms:W3CDTF">2021-02-25T03:02:44Z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